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7" r:id="rId38"/>
    <p:sldId id="292" r:id="rId39"/>
    <p:sldId id="293" r:id="rId40"/>
    <p:sldId id="294" r:id="rId41"/>
    <p:sldId id="295"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3" r:id="rId57"/>
    <p:sldId id="311" r:id="rId58"/>
    <p:sldId id="314" r:id="rId59"/>
    <p:sldId id="315" r:id="rId60"/>
    <p:sldId id="312" r:id="rId61"/>
    <p:sldId id="316" r:id="rId62"/>
    <p:sldId id="31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9E1D-EBFF-D50B-24BC-C0E9A002B5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C95D44-BEAA-0850-7C5B-8D7ADFFB6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846950-1BDF-2081-0CF7-3AAF5446B5FA}"/>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E31A4C61-FFA7-3AD4-2FF8-A6F3AEB80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61388-6C78-B090-EF89-604043A14FF5}"/>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71855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8462-04B7-9595-2DF7-0722F276A6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0EE327-E990-8065-9C7B-3AAF3BCC3B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BB9E8-A1D7-D42A-41F1-0D2E712D6DFB}"/>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8729341B-E8A8-081F-D728-8A497B860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FA16EA-65AC-EB40-F9DC-4BC792A84CCC}"/>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135874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DB6879-C309-D3E0-1191-29E5AE9470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65938F-C335-EBCC-20DD-BB8618BED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2C30E-BBF1-0ECB-0891-46315A49A042}"/>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130EA5CD-04AB-7848-D694-DD2633742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5025C5-16E9-9734-90EC-E56FCF8C8576}"/>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158483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AC36-3108-B1BC-C260-82E3DB3D6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0527B-2CE0-B302-1178-C5FAB43749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9A6AB-A4E2-686F-9AEC-FF58F40C78FC}"/>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37781309-D3CA-B627-9325-A2337FE31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52594-0F55-FBFF-04F9-DE02FA72AF58}"/>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994721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29768-9ADA-9A27-521A-772DE52E21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FEDAAF-9D67-23C4-EFB6-BBA836AB60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E9F23-214B-4A64-53F5-F17FA7E5EF7E}"/>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E555CE09-9B7E-2653-619B-7E0EDF524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D74AC-CDA3-DA93-DB49-9A212CCADB32}"/>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185871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A7D0-4C17-9542-0CD7-A5569B7DA1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0291EC-4587-305D-5060-B66FFAE27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434D04-BB40-36D0-C3FD-C30FAD20A2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57BF03-2F1D-7DE0-D0D1-FE42157A1BD9}"/>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6" name="Footer Placeholder 5">
            <a:extLst>
              <a:ext uri="{FF2B5EF4-FFF2-40B4-BE49-F238E27FC236}">
                <a16:creationId xmlns:a16="http://schemas.microsoft.com/office/drawing/2014/main" id="{106FF822-EA8C-F2B3-2487-E058CAF179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89DC21-0360-ACC5-421A-2AB743287840}"/>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80398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5E14-D54D-0590-7815-A666678BAE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833FC5-AE65-AA0A-7F86-0CA852C45C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60C32E-9219-5C57-D22D-05F6395338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03B9A4-4331-C9EF-CD10-7361960CE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B3A17-CCE4-E4EB-C525-0FBE6812A8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932FE9-7EA2-D974-5790-5073CB9C182F}"/>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8" name="Footer Placeholder 7">
            <a:extLst>
              <a:ext uri="{FF2B5EF4-FFF2-40B4-BE49-F238E27FC236}">
                <a16:creationId xmlns:a16="http://schemas.microsoft.com/office/drawing/2014/main" id="{2AF5D8E9-9667-1EBB-A4CD-C6987C42C5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A0BF69-7357-4C91-8EAA-F1C31CADEACD}"/>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920614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CCBB-53D9-243C-9FAA-1CE294E7D0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2095F-3105-1C99-88E5-43670E3C74F4}"/>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4" name="Footer Placeholder 3">
            <a:extLst>
              <a:ext uri="{FF2B5EF4-FFF2-40B4-BE49-F238E27FC236}">
                <a16:creationId xmlns:a16="http://schemas.microsoft.com/office/drawing/2014/main" id="{1D7DD545-E5A9-C119-9346-6AE7B9830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DB1633-644B-E626-E9CF-28552A2EF3C8}"/>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296290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5FAEC3-571C-8C14-0E4B-4D543073B316}"/>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3" name="Footer Placeholder 2">
            <a:extLst>
              <a:ext uri="{FF2B5EF4-FFF2-40B4-BE49-F238E27FC236}">
                <a16:creationId xmlns:a16="http://schemas.microsoft.com/office/drawing/2014/main" id="{0725D829-C471-28A6-805C-872334C118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09EE25-3FE5-C6B2-EB45-B4458EA60171}"/>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251927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6F2C-44CF-8CE6-A7F9-968173F00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08CEBF-FCAE-FDA9-0D71-DAE621334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C48A3-FD40-8CB5-07E4-A28780540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92B00-F8F8-F38E-FFBB-66456BEA4509}"/>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6" name="Footer Placeholder 5">
            <a:extLst>
              <a:ext uri="{FF2B5EF4-FFF2-40B4-BE49-F238E27FC236}">
                <a16:creationId xmlns:a16="http://schemas.microsoft.com/office/drawing/2014/main" id="{30F2B55D-E8D7-CA41-F957-68BE0A6F1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A1EEEB-EDF3-B7BD-E8D0-C01D40381A24}"/>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4204443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8DF4-B04B-36C3-08C2-BB6299462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AD7C77-A136-C117-3186-6BCE4C7B14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15B995-5828-CBE0-196C-83E7CA983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D8A24-0E09-D49F-B501-2A1B2299D57A}"/>
              </a:ext>
            </a:extLst>
          </p:cNvPr>
          <p:cNvSpPr>
            <a:spLocks noGrp="1"/>
          </p:cNvSpPr>
          <p:nvPr>
            <p:ph type="dt" sz="half" idx="10"/>
          </p:nvPr>
        </p:nvSpPr>
        <p:spPr/>
        <p:txBody>
          <a:bodyPr/>
          <a:lstStyle/>
          <a:p>
            <a:fld id="{231E18F5-45F4-4150-80EC-CEE5DC684877}" type="datetimeFigureOut">
              <a:rPr lang="en-US" smtClean="0"/>
              <a:t>2/1/2024</a:t>
            </a:fld>
            <a:endParaRPr lang="en-US"/>
          </a:p>
        </p:txBody>
      </p:sp>
      <p:sp>
        <p:nvSpPr>
          <p:cNvPr id="6" name="Footer Placeholder 5">
            <a:extLst>
              <a:ext uri="{FF2B5EF4-FFF2-40B4-BE49-F238E27FC236}">
                <a16:creationId xmlns:a16="http://schemas.microsoft.com/office/drawing/2014/main" id="{1791BF30-A664-C8A9-013B-F375AF1A0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36C7C-C9DD-7562-1CC1-B31A2F0DB3B2}"/>
              </a:ext>
            </a:extLst>
          </p:cNvPr>
          <p:cNvSpPr>
            <a:spLocks noGrp="1"/>
          </p:cNvSpPr>
          <p:nvPr>
            <p:ph type="sldNum" sz="quarter" idx="12"/>
          </p:nvPr>
        </p:nvSpPr>
        <p:spPr/>
        <p:txBody>
          <a:bodyPr/>
          <a:lstStyle/>
          <a:p>
            <a:fld id="{A6B8CD0C-150A-4805-90AA-28933032C74E}" type="slidenum">
              <a:rPr lang="en-US" smtClean="0"/>
              <a:t>‹#›</a:t>
            </a:fld>
            <a:endParaRPr lang="en-US"/>
          </a:p>
        </p:txBody>
      </p:sp>
    </p:spTree>
    <p:extLst>
      <p:ext uri="{BB962C8B-B14F-4D97-AF65-F5344CB8AC3E}">
        <p14:creationId xmlns:p14="http://schemas.microsoft.com/office/powerpoint/2010/main" val="62277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BECFC-80FC-AF0D-B5B6-12FB5AD8A7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42DEEF-31E6-4726-92B9-EB8045F53F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1BCD5-1904-4B4D-BA25-ED0137287D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E18F5-45F4-4150-80EC-CEE5DC684877}" type="datetimeFigureOut">
              <a:rPr lang="en-US" smtClean="0"/>
              <a:t>2/1/2024</a:t>
            </a:fld>
            <a:endParaRPr lang="en-US"/>
          </a:p>
        </p:txBody>
      </p:sp>
      <p:sp>
        <p:nvSpPr>
          <p:cNvPr id="5" name="Footer Placeholder 4">
            <a:extLst>
              <a:ext uri="{FF2B5EF4-FFF2-40B4-BE49-F238E27FC236}">
                <a16:creationId xmlns:a16="http://schemas.microsoft.com/office/drawing/2014/main" id="{9F4D4016-53A9-E5AC-B667-ECF7A449A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BCC0EF-6347-5892-2771-A20EAA3A7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8CD0C-150A-4805-90AA-28933032C74E}" type="slidenum">
              <a:rPr lang="en-US" smtClean="0"/>
              <a:t>‹#›</a:t>
            </a:fld>
            <a:endParaRPr lang="en-US"/>
          </a:p>
        </p:txBody>
      </p:sp>
    </p:spTree>
    <p:extLst>
      <p:ext uri="{BB962C8B-B14F-4D97-AF65-F5344CB8AC3E}">
        <p14:creationId xmlns:p14="http://schemas.microsoft.com/office/powerpoint/2010/main" val="749049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796A-9F70-2B89-87C5-561910548A9C}"/>
              </a:ext>
            </a:extLst>
          </p:cNvPr>
          <p:cNvSpPr>
            <a:spLocks noGrp="1"/>
          </p:cNvSpPr>
          <p:nvPr>
            <p:ph type="ctrTitle"/>
          </p:nvPr>
        </p:nvSpPr>
        <p:spPr/>
        <p:txBody>
          <a:bodyPr/>
          <a:lstStyle/>
          <a:p>
            <a:r>
              <a:rPr lang="en-US" dirty="0"/>
              <a:t>CS 170 Segment 4 adversarial search</a:t>
            </a:r>
          </a:p>
        </p:txBody>
      </p:sp>
      <p:sp>
        <p:nvSpPr>
          <p:cNvPr id="3" name="Subtitle 2">
            <a:extLst>
              <a:ext uri="{FF2B5EF4-FFF2-40B4-BE49-F238E27FC236}">
                <a16:creationId xmlns:a16="http://schemas.microsoft.com/office/drawing/2014/main" id="{C53166B2-704A-71DC-576D-E50DD2FF872F}"/>
              </a:ext>
            </a:extLst>
          </p:cNvPr>
          <p:cNvSpPr>
            <a:spLocks noGrp="1"/>
          </p:cNvSpPr>
          <p:nvPr>
            <p:ph type="subTitle" idx="1"/>
          </p:nvPr>
        </p:nvSpPr>
        <p:spPr/>
        <p:txBody>
          <a:bodyPr/>
          <a:lstStyle/>
          <a:p>
            <a:r>
              <a:rPr lang="en-US" dirty="0"/>
              <a:t>Notes based from Dr. Eamonn Keogh</a:t>
            </a:r>
          </a:p>
          <a:p>
            <a:endParaRPr lang="en-US" dirty="0"/>
          </a:p>
        </p:txBody>
      </p:sp>
    </p:spTree>
    <p:extLst>
      <p:ext uri="{BB962C8B-B14F-4D97-AF65-F5344CB8AC3E}">
        <p14:creationId xmlns:p14="http://schemas.microsoft.com/office/powerpoint/2010/main" val="2979289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5C76A9-CE48-9C2E-61AE-C54E2E702DA6}"/>
              </a:ext>
            </a:extLst>
          </p:cNvPr>
          <p:cNvPicPr>
            <a:picLocks noChangeAspect="1"/>
          </p:cNvPicPr>
          <p:nvPr/>
        </p:nvPicPr>
        <p:blipFill>
          <a:blip r:embed="rId2"/>
          <a:stretch>
            <a:fillRect/>
          </a:stretch>
        </p:blipFill>
        <p:spPr>
          <a:xfrm>
            <a:off x="497305" y="319770"/>
            <a:ext cx="11373853" cy="6218459"/>
          </a:xfrm>
          <a:prstGeom prst="rect">
            <a:avLst/>
          </a:prstGeom>
        </p:spPr>
      </p:pic>
    </p:spTree>
    <p:extLst>
      <p:ext uri="{BB962C8B-B14F-4D97-AF65-F5344CB8AC3E}">
        <p14:creationId xmlns:p14="http://schemas.microsoft.com/office/powerpoint/2010/main" val="509858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21A0E7-1D88-8113-BBFA-E244D050D2BA}"/>
              </a:ext>
            </a:extLst>
          </p:cNvPr>
          <p:cNvPicPr>
            <a:picLocks noChangeAspect="1"/>
          </p:cNvPicPr>
          <p:nvPr/>
        </p:nvPicPr>
        <p:blipFill>
          <a:blip r:embed="rId2"/>
          <a:stretch>
            <a:fillRect/>
          </a:stretch>
        </p:blipFill>
        <p:spPr>
          <a:xfrm>
            <a:off x="208547" y="373115"/>
            <a:ext cx="11646569" cy="6111770"/>
          </a:xfrm>
          <a:prstGeom prst="rect">
            <a:avLst/>
          </a:prstGeom>
        </p:spPr>
      </p:pic>
    </p:spTree>
    <p:extLst>
      <p:ext uri="{BB962C8B-B14F-4D97-AF65-F5344CB8AC3E}">
        <p14:creationId xmlns:p14="http://schemas.microsoft.com/office/powerpoint/2010/main" val="2297208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9231E9-E598-F7D5-5402-53BAF414FF5D}"/>
              </a:ext>
            </a:extLst>
          </p:cNvPr>
          <p:cNvPicPr>
            <a:picLocks noChangeAspect="1"/>
          </p:cNvPicPr>
          <p:nvPr/>
        </p:nvPicPr>
        <p:blipFill>
          <a:blip r:embed="rId2"/>
          <a:stretch>
            <a:fillRect/>
          </a:stretch>
        </p:blipFill>
        <p:spPr>
          <a:xfrm>
            <a:off x="818147" y="346443"/>
            <a:ext cx="10828421" cy="6165114"/>
          </a:xfrm>
          <a:prstGeom prst="rect">
            <a:avLst/>
          </a:prstGeom>
        </p:spPr>
      </p:pic>
    </p:spTree>
    <p:extLst>
      <p:ext uri="{BB962C8B-B14F-4D97-AF65-F5344CB8AC3E}">
        <p14:creationId xmlns:p14="http://schemas.microsoft.com/office/powerpoint/2010/main" val="194814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F6384-AB53-131B-6E58-F3834FD9B034}"/>
              </a:ext>
            </a:extLst>
          </p:cNvPr>
          <p:cNvPicPr>
            <a:picLocks noChangeAspect="1"/>
          </p:cNvPicPr>
          <p:nvPr/>
        </p:nvPicPr>
        <p:blipFill>
          <a:blip r:embed="rId2"/>
          <a:stretch>
            <a:fillRect/>
          </a:stretch>
        </p:blipFill>
        <p:spPr>
          <a:xfrm>
            <a:off x="272716" y="327391"/>
            <a:ext cx="11566358" cy="6203218"/>
          </a:xfrm>
          <a:prstGeom prst="rect">
            <a:avLst/>
          </a:prstGeom>
        </p:spPr>
      </p:pic>
    </p:spTree>
    <p:extLst>
      <p:ext uri="{BB962C8B-B14F-4D97-AF65-F5344CB8AC3E}">
        <p14:creationId xmlns:p14="http://schemas.microsoft.com/office/powerpoint/2010/main" val="8929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31490-4C97-7D42-CC37-35A729CDEEE8}"/>
              </a:ext>
            </a:extLst>
          </p:cNvPr>
          <p:cNvPicPr>
            <a:picLocks noChangeAspect="1"/>
          </p:cNvPicPr>
          <p:nvPr/>
        </p:nvPicPr>
        <p:blipFill>
          <a:blip r:embed="rId2"/>
          <a:stretch>
            <a:fillRect/>
          </a:stretch>
        </p:blipFill>
        <p:spPr>
          <a:xfrm>
            <a:off x="176463" y="376925"/>
            <a:ext cx="11534274" cy="6104149"/>
          </a:xfrm>
          <a:prstGeom prst="rect">
            <a:avLst/>
          </a:prstGeom>
        </p:spPr>
      </p:pic>
    </p:spTree>
    <p:extLst>
      <p:ext uri="{BB962C8B-B14F-4D97-AF65-F5344CB8AC3E}">
        <p14:creationId xmlns:p14="http://schemas.microsoft.com/office/powerpoint/2010/main" val="88595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B1CA3-4DDB-54F7-4505-0A985F1AF4E7}"/>
              </a:ext>
            </a:extLst>
          </p:cNvPr>
          <p:cNvPicPr>
            <a:picLocks noChangeAspect="1"/>
          </p:cNvPicPr>
          <p:nvPr/>
        </p:nvPicPr>
        <p:blipFill>
          <a:blip r:embed="rId2"/>
          <a:stretch>
            <a:fillRect/>
          </a:stretch>
        </p:blipFill>
        <p:spPr>
          <a:xfrm>
            <a:off x="433137" y="361684"/>
            <a:ext cx="11405937" cy="6134632"/>
          </a:xfrm>
          <a:prstGeom prst="rect">
            <a:avLst/>
          </a:prstGeom>
        </p:spPr>
      </p:pic>
    </p:spTree>
    <p:extLst>
      <p:ext uri="{BB962C8B-B14F-4D97-AF65-F5344CB8AC3E}">
        <p14:creationId xmlns:p14="http://schemas.microsoft.com/office/powerpoint/2010/main" val="312361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9FE71-F9E4-E655-9A4E-48C0782146F3}"/>
              </a:ext>
            </a:extLst>
          </p:cNvPr>
          <p:cNvPicPr>
            <a:picLocks noChangeAspect="1"/>
          </p:cNvPicPr>
          <p:nvPr/>
        </p:nvPicPr>
        <p:blipFill>
          <a:blip r:embed="rId2"/>
          <a:stretch>
            <a:fillRect/>
          </a:stretch>
        </p:blipFill>
        <p:spPr>
          <a:xfrm>
            <a:off x="1984653" y="319770"/>
            <a:ext cx="8222693" cy="6218459"/>
          </a:xfrm>
          <a:prstGeom prst="rect">
            <a:avLst/>
          </a:prstGeom>
        </p:spPr>
      </p:pic>
    </p:spTree>
    <p:extLst>
      <p:ext uri="{BB962C8B-B14F-4D97-AF65-F5344CB8AC3E}">
        <p14:creationId xmlns:p14="http://schemas.microsoft.com/office/powerpoint/2010/main" val="2935568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97067-720B-5B02-ED9E-6E4036BE8197}"/>
              </a:ext>
            </a:extLst>
          </p:cNvPr>
          <p:cNvPicPr>
            <a:picLocks noChangeAspect="1"/>
          </p:cNvPicPr>
          <p:nvPr/>
        </p:nvPicPr>
        <p:blipFill>
          <a:blip r:embed="rId2"/>
          <a:stretch>
            <a:fillRect/>
          </a:stretch>
        </p:blipFill>
        <p:spPr>
          <a:xfrm>
            <a:off x="304801" y="327391"/>
            <a:ext cx="11470104" cy="6203218"/>
          </a:xfrm>
          <a:prstGeom prst="rect">
            <a:avLst/>
          </a:prstGeom>
        </p:spPr>
      </p:pic>
    </p:spTree>
    <p:extLst>
      <p:ext uri="{BB962C8B-B14F-4D97-AF65-F5344CB8AC3E}">
        <p14:creationId xmlns:p14="http://schemas.microsoft.com/office/powerpoint/2010/main" val="123084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67F62-5A14-CEF5-92CB-9F4ECC67238A}"/>
              </a:ext>
            </a:extLst>
          </p:cNvPr>
          <p:cNvSpPr>
            <a:spLocks noGrp="1"/>
          </p:cNvSpPr>
          <p:nvPr>
            <p:ph type="title"/>
          </p:nvPr>
        </p:nvSpPr>
        <p:spPr/>
        <p:txBody>
          <a:bodyPr/>
          <a:lstStyle/>
          <a:p>
            <a:r>
              <a:rPr lang="en-US" dirty="0"/>
              <a:t>The Minimax Algorithm</a:t>
            </a:r>
          </a:p>
        </p:txBody>
      </p:sp>
      <p:sp>
        <p:nvSpPr>
          <p:cNvPr id="3" name="Content Placeholder 2">
            <a:extLst>
              <a:ext uri="{FF2B5EF4-FFF2-40B4-BE49-F238E27FC236}">
                <a16:creationId xmlns:a16="http://schemas.microsoft.com/office/drawing/2014/main" id="{A2E1C411-5D32-CB82-1208-5C04D6FC67CE}"/>
              </a:ext>
            </a:extLst>
          </p:cNvPr>
          <p:cNvSpPr>
            <a:spLocks noGrp="1"/>
          </p:cNvSpPr>
          <p:nvPr>
            <p:ph idx="1"/>
          </p:nvPr>
        </p:nvSpPr>
        <p:spPr/>
        <p:txBody>
          <a:bodyPr/>
          <a:lstStyle/>
          <a:p>
            <a:r>
              <a:rPr lang="en-US" dirty="0"/>
              <a:t>Generate the game tree down to the terminal nodes</a:t>
            </a:r>
          </a:p>
          <a:p>
            <a:r>
              <a:rPr lang="en-US" dirty="0"/>
              <a:t>Apply the utility function to the terminal nodes</a:t>
            </a:r>
          </a:p>
          <a:p>
            <a:r>
              <a:rPr lang="en-US" dirty="0"/>
              <a:t>For a S set of sibling nodes, pass up to the parent..</a:t>
            </a:r>
          </a:p>
          <a:p>
            <a:pPr lvl="1"/>
            <a:r>
              <a:rPr lang="en-US" dirty="0"/>
              <a:t>The lowest value in S if the siblings are </a:t>
            </a:r>
          </a:p>
          <a:p>
            <a:pPr lvl="1"/>
            <a:r>
              <a:rPr lang="en-US" dirty="0"/>
              <a:t>The largest value in S if the siblings are</a:t>
            </a:r>
          </a:p>
          <a:p>
            <a:pPr marL="457200" lvl="1" indent="0">
              <a:buNone/>
            </a:pPr>
            <a:r>
              <a:rPr lang="en-US" dirty="0"/>
              <a:t>Recursively do the above, until the backed-up values reach the initial state</a:t>
            </a:r>
          </a:p>
          <a:p>
            <a:pPr marL="457200" lvl="1" indent="0">
              <a:buNone/>
            </a:pPr>
            <a:r>
              <a:rPr lang="en-US" dirty="0"/>
              <a:t>The value of the initial state is the minimum score for Max.</a:t>
            </a:r>
          </a:p>
          <a:p>
            <a:pPr lvl="1"/>
            <a:endParaRPr lang="en-US" dirty="0"/>
          </a:p>
          <a:p>
            <a:pPr lvl="1"/>
            <a:endParaRPr lang="en-US" dirty="0"/>
          </a:p>
        </p:txBody>
      </p:sp>
      <p:pic>
        <p:nvPicPr>
          <p:cNvPr id="5" name="Picture 4">
            <a:extLst>
              <a:ext uri="{FF2B5EF4-FFF2-40B4-BE49-F238E27FC236}">
                <a16:creationId xmlns:a16="http://schemas.microsoft.com/office/drawing/2014/main" id="{67F823E6-FB89-CF05-2D47-88AA7745DEBB}"/>
              </a:ext>
            </a:extLst>
          </p:cNvPr>
          <p:cNvPicPr>
            <a:picLocks noChangeAspect="1"/>
          </p:cNvPicPr>
          <p:nvPr/>
        </p:nvPicPr>
        <p:blipFill>
          <a:blip r:embed="rId2"/>
          <a:stretch>
            <a:fillRect/>
          </a:stretch>
        </p:blipFill>
        <p:spPr>
          <a:xfrm>
            <a:off x="6509064" y="3269711"/>
            <a:ext cx="457240" cy="731583"/>
          </a:xfrm>
          <a:prstGeom prst="rect">
            <a:avLst/>
          </a:prstGeom>
        </p:spPr>
      </p:pic>
      <p:pic>
        <p:nvPicPr>
          <p:cNvPr id="7" name="Picture 6">
            <a:extLst>
              <a:ext uri="{FF2B5EF4-FFF2-40B4-BE49-F238E27FC236}">
                <a16:creationId xmlns:a16="http://schemas.microsoft.com/office/drawing/2014/main" id="{2C4ACDDD-F63E-C104-591C-549C7CDC5EA8}"/>
              </a:ext>
            </a:extLst>
          </p:cNvPr>
          <p:cNvPicPr>
            <a:picLocks noChangeAspect="1"/>
          </p:cNvPicPr>
          <p:nvPr/>
        </p:nvPicPr>
        <p:blipFill>
          <a:blip r:embed="rId3"/>
          <a:stretch>
            <a:fillRect/>
          </a:stretch>
        </p:blipFill>
        <p:spPr>
          <a:xfrm>
            <a:off x="6966305" y="5040120"/>
            <a:ext cx="4587760" cy="1750306"/>
          </a:xfrm>
          <a:prstGeom prst="rect">
            <a:avLst/>
          </a:prstGeom>
        </p:spPr>
      </p:pic>
    </p:spTree>
    <p:extLst>
      <p:ext uri="{BB962C8B-B14F-4D97-AF65-F5344CB8AC3E}">
        <p14:creationId xmlns:p14="http://schemas.microsoft.com/office/powerpoint/2010/main" val="124783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24FCEB-DD51-213D-AECF-E3F9AC4A6396}"/>
              </a:ext>
            </a:extLst>
          </p:cNvPr>
          <p:cNvPicPr>
            <a:picLocks noChangeAspect="1"/>
          </p:cNvPicPr>
          <p:nvPr/>
        </p:nvPicPr>
        <p:blipFill>
          <a:blip r:embed="rId2"/>
          <a:stretch>
            <a:fillRect/>
          </a:stretch>
        </p:blipFill>
        <p:spPr>
          <a:xfrm>
            <a:off x="401053" y="369305"/>
            <a:ext cx="11405936" cy="6119390"/>
          </a:xfrm>
          <a:prstGeom prst="rect">
            <a:avLst/>
          </a:prstGeom>
        </p:spPr>
      </p:pic>
    </p:spTree>
    <p:extLst>
      <p:ext uri="{BB962C8B-B14F-4D97-AF65-F5344CB8AC3E}">
        <p14:creationId xmlns:p14="http://schemas.microsoft.com/office/powerpoint/2010/main" val="408192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47A301-C96A-D91E-1329-AFE190091C51}"/>
              </a:ext>
            </a:extLst>
          </p:cNvPr>
          <p:cNvPicPr>
            <a:picLocks noChangeAspect="1"/>
          </p:cNvPicPr>
          <p:nvPr/>
        </p:nvPicPr>
        <p:blipFill>
          <a:blip r:embed="rId2"/>
          <a:stretch>
            <a:fillRect/>
          </a:stretch>
        </p:blipFill>
        <p:spPr>
          <a:xfrm>
            <a:off x="401053" y="373115"/>
            <a:ext cx="11020925" cy="6111770"/>
          </a:xfrm>
          <a:prstGeom prst="rect">
            <a:avLst/>
          </a:prstGeom>
        </p:spPr>
      </p:pic>
    </p:spTree>
    <p:extLst>
      <p:ext uri="{BB962C8B-B14F-4D97-AF65-F5344CB8AC3E}">
        <p14:creationId xmlns:p14="http://schemas.microsoft.com/office/powerpoint/2010/main" val="263404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57E5A-3378-EF7D-8CE0-E87469C8879C}"/>
              </a:ext>
            </a:extLst>
          </p:cNvPr>
          <p:cNvPicPr>
            <a:picLocks noChangeAspect="1"/>
          </p:cNvPicPr>
          <p:nvPr/>
        </p:nvPicPr>
        <p:blipFill>
          <a:blip r:embed="rId2"/>
          <a:stretch>
            <a:fillRect/>
          </a:stretch>
        </p:blipFill>
        <p:spPr>
          <a:xfrm>
            <a:off x="240632" y="285477"/>
            <a:ext cx="11726779" cy="6287045"/>
          </a:xfrm>
          <a:prstGeom prst="rect">
            <a:avLst/>
          </a:prstGeom>
        </p:spPr>
      </p:pic>
    </p:spTree>
    <p:extLst>
      <p:ext uri="{BB962C8B-B14F-4D97-AF65-F5344CB8AC3E}">
        <p14:creationId xmlns:p14="http://schemas.microsoft.com/office/powerpoint/2010/main" val="2232252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6F2D83-470E-D3E5-8420-98016578708A}"/>
              </a:ext>
            </a:extLst>
          </p:cNvPr>
          <p:cNvPicPr>
            <a:picLocks noChangeAspect="1"/>
          </p:cNvPicPr>
          <p:nvPr/>
        </p:nvPicPr>
        <p:blipFill>
          <a:blip r:embed="rId2"/>
          <a:stretch>
            <a:fillRect/>
          </a:stretch>
        </p:blipFill>
        <p:spPr>
          <a:xfrm>
            <a:off x="176463" y="361684"/>
            <a:ext cx="11486148" cy="6134632"/>
          </a:xfrm>
          <a:prstGeom prst="rect">
            <a:avLst/>
          </a:prstGeom>
        </p:spPr>
      </p:pic>
    </p:spTree>
    <p:extLst>
      <p:ext uri="{BB962C8B-B14F-4D97-AF65-F5344CB8AC3E}">
        <p14:creationId xmlns:p14="http://schemas.microsoft.com/office/powerpoint/2010/main" val="375090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FD90E-0CD3-177F-A1A4-94BCC908AAE8}"/>
              </a:ext>
            </a:extLst>
          </p:cNvPr>
          <p:cNvPicPr>
            <a:picLocks noChangeAspect="1"/>
          </p:cNvPicPr>
          <p:nvPr/>
        </p:nvPicPr>
        <p:blipFill>
          <a:blip r:embed="rId2"/>
          <a:stretch>
            <a:fillRect/>
          </a:stretch>
        </p:blipFill>
        <p:spPr>
          <a:xfrm>
            <a:off x="431322" y="369305"/>
            <a:ext cx="11128074" cy="6119390"/>
          </a:xfrm>
          <a:prstGeom prst="rect">
            <a:avLst/>
          </a:prstGeom>
        </p:spPr>
      </p:pic>
    </p:spTree>
    <p:extLst>
      <p:ext uri="{BB962C8B-B14F-4D97-AF65-F5344CB8AC3E}">
        <p14:creationId xmlns:p14="http://schemas.microsoft.com/office/powerpoint/2010/main" val="2715919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6B207-CA9E-8485-CCCA-575D65F39309}"/>
              </a:ext>
            </a:extLst>
          </p:cNvPr>
          <p:cNvPicPr>
            <a:picLocks noChangeAspect="1"/>
          </p:cNvPicPr>
          <p:nvPr/>
        </p:nvPicPr>
        <p:blipFill>
          <a:blip r:embed="rId2"/>
          <a:stretch>
            <a:fillRect/>
          </a:stretch>
        </p:blipFill>
        <p:spPr>
          <a:xfrm>
            <a:off x="414069" y="365494"/>
            <a:ext cx="11076316" cy="6127011"/>
          </a:xfrm>
          <a:prstGeom prst="rect">
            <a:avLst/>
          </a:prstGeom>
        </p:spPr>
      </p:pic>
    </p:spTree>
    <p:extLst>
      <p:ext uri="{BB962C8B-B14F-4D97-AF65-F5344CB8AC3E}">
        <p14:creationId xmlns:p14="http://schemas.microsoft.com/office/powerpoint/2010/main" val="3000786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05C7E-E01E-D24F-0352-11CE6879EF69}"/>
              </a:ext>
            </a:extLst>
          </p:cNvPr>
          <p:cNvSpPr>
            <a:spLocks noGrp="1"/>
          </p:cNvSpPr>
          <p:nvPr>
            <p:ph type="title"/>
          </p:nvPr>
        </p:nvSpPr>
        <p:spPr>
          <a:xfrm>
            <a:off x="122208" y="149465"/>
            <a:ext cx="11937520" cy="635539"/>
          </a:xfrm>
        </p:spPr>
        <p:txBody>
          <a:bodyPr>
            <a:normAutofit/>
          </a:bodyPr>
          <a:lstStyle/>
          <a:p>
            <a:r>
              <a:rPr lang="en-US" sz="3600" dirty="0"/>
              <a:t>Although the Minimax algorithm is optimal, there is a problem…</a:t>
            </a:r>
          </a:p>
        </p:txBody>
      </p:sp>
      <p:sp>
        <p:nvSpPr>
          <p:cNvPr id="3" name="Content Placeholder 2">
            <a:extLst>
              <a:ext uri="{FF2B5EF4-FFF2-40B4-BE49-F238E27FC236}">
                <a16:creationId xmlns:a16="http://schemas.microsoft.com/office/drawing/2014/main" id="{F728E3E1-F181-015C-0503-5F2B5E4ACB36}"/>
              </a:ext>
            </a:extLst>
          </p:cNvPr>
          <p:cNvSpPr>
            <a:spLocks noGrp="1"/>
          </p:cNvSpPr>
          <p:nvPr>
            <p:ph idx="1"/>
          </p:nvPr>
        </p:nvSpPr>
        <p:spPr>
          <a:xfrm>
            <a:off x="122208" y="785005"/>
            <a:ext cx="11231592" cy="4071668"/>
          </a:xfrm>
        </p:spPr>
        <p:txBody>
          <a:bodyPr>
            <a:normAutofit fontScale="92500" lnSpcReduction="20000"/>
          </a:bodyPr>
          <a:lstStyle/>
          <a:p>
            <a:pPr marL="0" indent="0">
              <a:buNone/>
            </a:pPr>
            <a:r>
              <a:rPr lang="en-US" dirty="0"/>
              <a:t>The time complexity is O(</a:t>
            </a:r>
            <a:r>
              <a:rPr lang="en-US" dirty="0" err="1"/>
              <a:t>b^m</a:t>
            </a:r>
            <a:r>
              <a:rPr lang="en-US" dirty="0"/>
              <a:t>) where b is the effective branching factor and m is the depth of the terminal states.</a:t>
            </a:r>
          </a:p>
          <a:p>
            <a:pPr marL="0" indent="0">
              <a:buNone/>
            </a:pPr>
            <a:r>
              <a:rPr lang="en-US" dirty="0"/>
              <a:t>(Note space complexity is only linear in b and m, because we can do depth-first search)</a:t>
            </a:r>
          </a:p>
          <a:p>
            <a:endParaRPr lang="en-US" dirty="0"/>
          </a:p>
          <a:p>
            <a:pPr marL="0" indent="0">
              <a:buNone/>
            </a:pPr>
            <a:r>
              <a:rPr lang="en-US" dirty="0"/>
              <a:t>One possible solution is to do depth-limited Minimax search</a:t>
            </a:r>
          </a:p>
          <a:p>
            <a:r>
              <a:rPr lang="en-US" dirty="0"/>
              <a:t>Search the game tree as deep as you can in a given time</a:t>
            </a:r>
          </a:p>
          <a:p>
            <a:r>
              <a:rPr lang="en-US" dirty="0"/>
              <a:t>Evaluate the fringe nodes with the utility function</a:t>
            </a:r>
          </a:p>
          <a:p>
            <a:r>
              <a:rPr lang="en-US" dirty="0"/>
              <a:t>Back up the values to the root</a:t>
            </a:r>
          </a:p>
          <a:p>
            <a:r>
              <a:rPr lang="en-US" dirty="0"/>
              <a:t>Choose best move repeat</a:t>
            </a:r>
          </a:p>
        </p:txBody>
      </p:sp>
      <p:pic>
        <p:nvPicPr>
          <p:cNvPr id="5" name="Picture 4">
            <a:extLst>
              <a:ext uri="{FF2B5EF4-FFF2-40B4-BE49-F238E27FC236}">
                <a16:creationId xmlns:a16="http://schemas.microsoft.com/office/drawing/2014/main" id="{0A9D114B-ECC0-42D8-C432-73C15315CAA2}"/>
              </a:ext>
            </a:extLst>
          </p:cNvPr>
          <p:cNvPicPr>
            <a:picLocks noChangeAspect="1"/>
          </p:cNvPicPr>
          <p:nvPr/>
        </p:nvPicPr>
        <p:blipFill>
          <a:blip r:embed="rId2"/>
          <a:stretch>
            <a:fillRect/>
          </a:stretch>
        </p:blipFill>
        <p:spPr>
          <a:xfrm>
            <a:off x="1671241" y="4594664"/>
            <a:ext cx="7917866" cy="2263336"/>
          </a:xfrm>
          <a:prstGeom prst="rect">
            <a:avLst/>
          </a:prstGeom>
        </p:spPr>
      </p:pic>
    </p:spTree>
    <p:extLst>
      <p:ext uri="{BB962C8B-B14F-4D97-AF65-F5344CB8AC3E}">
        <p14:creationId xmlns:p14="http://schemas.microsoft.com/office/powerpoint/2010/main" val="281795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4502-E3B8-E5CB-D104-12DE06F31C4A}"/>
              </a:ext>
            </a:extLst>
          </p:cNvPr>
          <p:cNvSpPr>
            <a:spLocks noGrp="1"/>
          </p:cNvSpPr>
          <p:nvPr>
            <p:ph type="title"/>
          </p:nvPr>
        </p:nvSpPr>
        <p:spPr>
          <a:xfrm>
            <a:off x="182592" y="140840"/>
            <a:ext cx="10515600" cy="540198"/>
          </a:xfrm>
        </p:spPr>
        <p:txBody>
          <a:bodyPr>
            <a:normAutofit fontScale="90000"/>
          </a:bodyPr>
          <a:lstStyle/>
          <a:p>
            <a:r>
              <a:rPr lang="en-US" dirty="0"/>
              <a:t>Depth Limited Minimax Search</a:t>
            </a:r>
          </a:p>
        </p:txBody>
      </p:sp>
      <p:sp>
        <p:nvSpPr>
          <p:cNvPr id="3" name="Content Placeholder 2">
            <a:extLst>
              <a:ext uri="{FF2B5EF4-FFF2-40B4-BE49-F238E27FC236}">
                <a16:creationId xmlns:a16="http://schemas.microsoft.com/office/drawing/2014/main" id="{E02EA3B3-BECC-2197-2C81-BDD9A45E490A}"/>
              </a:ext>
            </a:extLst>
          </p:cNvPr>
          <p:cNvSpPr>
            <a:spLocks noGrp="1"/>
          </p:cNvSpPr>
          <p:nvPr>
            <p:ph idx="1"/>
          </p:nvPr>
        </p:nvSpPr>
        <p:spPr>
          <a:xfrm>
            <a:off x="182592" y="764576"/>
            <a:ext cx="10515600" cy="4351338"/>
          </a:xfrm>
        </p:spPr>
        <p:txBody>
          <a:bodyPr/>
          <a:lstStyle/>
          <a:p>
            <a:r>
              <a:rPr lang="en-US" dirty="0"/>
              <a:t>Search the game tree as deep as you can in the given time</a:t>
            </a:r>
          </a:p>
          <a:p>
            <a:r>
              <a:rPr lang="en-US" dirty="0"/>
              <a:t>Evaluate the fringe nodes with the utility function</a:t>
            </a:r>
          </a:p>
          <a:p>
            <a:r>
              <a:rPr lang="en-US" dirty="0"/>
              <a:t>Back up the values to the root</a:t>
            </a:r>
          </a:p>
          <a:p>
            <a:r>
              <a:rPr lang="en-US" dirty="0"/>
              <a:t>Choose best move, repeat</a:t>
            </a:r>
          </a:p>
        </p:txBody>
      </p:sp>
      <p:pic>
        <p:nvPicPr>
          <p:cNvPr id="5" name="Picture 4">
            <a:extLst>
              <a:ext uri="{FF2B5EF4-FFF2-40B4-BE49-F238E27FC236}">
                <a16:creationId xmlns:a16="http://schemas.microsoft.com/office/drawing/2014/main" id="{65A9E676-F0E3-0E95-DB34-2B50B82A317A}"/>
              </a:ext>
            </a:extLst>
          </p:cNvPr>
          <p:cNvPicPr>
            <a:picLocks noChangeAspect="1"/>
          </p:cNvPicPr>
          <p:nvPr/>
        </p:nvPicPr>
        <p:blipFill>
          <a:blip r:embed="rId2"/>
          <a:stretch>
            <a:fillRect/>
          </a:stretch>
        </p:blipFill>
        <p:spPr>
          <a:xfrm>
            <a:off x="1679596" y="2940245"/>
            <a:ext cx="7521592" cy="3596952"/>
          </a:xfrm>
          <a:prstGeom prst="rect">
            <a:avLst/>
          </a:prstGeom>
        </p:spPr>
      </p:pic>
    </p:spTree>
    <p:extLst>
      <p:ext uri="{BB962C8B-B14F-4D97-AF65-F5344CB8AC3E}">
        <p14:creationId xmlns:p14="http://schemas.microsoft.com/office/powerpoint/2010/main" val="1868306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81E7-86FD-F257-2649-D7A51588068F}"/>
              </a:ext>
            </a:extLst>
          </p:cNvPr>
          <p:cNvSpPr>
            <a:spLocks noGrp="1"/>
          </p:cNvSpPr>
          <p:nvPr>
            <p:ph type="title"/>
          </p:nvPr>
        </p:nvSpPr>
        <p:spPr/>
        <p:txBody>
          <a:bodyPr/>
          <a:lstStyle/>
          <a:p>
            <a:r>
              <a:rPr lang="en-US" dirty="0"/>
              <a:t>Example utility functions I</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6EB4F2-1313-7E9D-6B74-B1BA49A328FE}"/>
                  </a:ext>
                </a:extLst>
              </p:cNvPr>
              <p:cNvSpPr>
                <a:spLocks noGrp="1"/>
              </p:cNvSpPr>
              <p:nvPr>
                <p:ph idx="1"/>
              </p:nvPr>
            </p:nvSpPr>
            <p:spPr>
              <a:xfrm>
                <a:off x="838199" y="1889185"/>
                <a:ext cx="7469031" cy="4287328"/>
              </a:xfrm>
            </p:spPr>
            <p:txBody>
              <a:bodyPr>
                <a:normAutofit lnSpcReduction="10000"/>
              </a:bodyPr>
              <a:lstStyle/>
              <a:p>
                <a:r>
                  <a:rPr lang="en-US" dirty="0"/>
                  <a:t>Tic Tac Toe</a:t>
                </a:r>
              </a:p>
              <a:p>
                <a:pPr marL="0" indent="0">
                  <a:buNone/>
                </a:pPr>
                <a:r>
                  <a:rPr lang="en-US" dirty="0"/>
                  <a:t>Assume Max is using “X”</a:t>
                </a:r>
              </a:p>
              <a:p>
                <a:pPr marL="0" indent="0">
                  <a:buNone/>
                </a:pPr>
                <a:r>
                  <a:rPr lang="en-US" dirty="0"/>
                  <a:t>e(n) = </a:t>
                </a:r>
              </a:p>
              <a:p>
                <a:pPr marL="0" indent="0">
                  <a:buNone/>
                </a:pPr>
                <a:r>
                  <a:rPr lang="en-US" dirty="0"/>
                  <a:t>	if n is win for Max,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	if n is win for Min, -</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Else</a:t>
                </a:r>
              </a:p>
              <a:p>
                <a:pPr marL="0" indent="0">
                  <a:buNone/>
                </a:pPr>
                <a:r>
                  <a:rPr lang="en-US" dirty="0"/>
                  <a:t>	(number of rows, columns and diagonals</a:t>
                </a:r>
              </a:p>
              <a:p>
                <a:pPr marL="0" indent="0">
                  <a:buNone/>
                </a:pPr>
                <a:r>
                  <a:rPr lang="en-US" dirty="0"/>
                  <a:t>	available to Max) – (number of rows, 	columns and diagonals)</a:t>
                </a:r>
              </a:p>
              <a:p>
                <a:pPr marL="0" indent="0">
                  <a:buNone/>
                </a:pPr>
                <a:endParaRPr lang="en-US" dirty="0"/>
              </a:p>
            </p:txBody>
          </p:sp>
        </mc:Choice>
        <mc:Fallback>
          <p:sp>
            <p:nvSpPr>
              <p:cNvPr id="3" name="Content Placeholder 2">
                <a:extLst>
                  <a:ext uri="{FF2B5EF4-FFF2-40B4-BE49-F238E27FC236}">
                    <a16:creationId xmlns:a16="http://schemas.microsoft.com/office/drawing/2014/main" id="{436EB4F2-1313-7E9D-6B74-B1BA49A328FE}"/>
                  </a:ext>
                </a:extLst>
              </p:cNvPr>
              <p:cNvSpPr>
                <a:spLocks noGrp="1" noRot="1" noChangeAspect="1" noMove="1" noResize="1" noEditPoints="1" noAdjustHandles="1" noChangeArrowheads="1" noChangeShapeType="1" noTextEdit="1"/>
              </p:cNvSpPr>
              <p:nvPr>
                <p:ph idx="1"/>
              </p:nvPr>
            </p:nvSpPr>
            <p:spPr>
              <a:xfrm>
                <a:off x="838199" y="1889185"/>
                <a:ext cx="7469031" cy="4287328"/>
              </a:xfrm>
              <a:blipFill>
                <a:blip r:embed="rId2"/>
                <a:stretch>
                  <a:fillRect l="-1631" t="-327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CC66CBA-BFCA-D8CE-6761-0BBF2DA22249}"/>
              </a:ext>
            </a:extLst>
          </p:cNvPr>
          <p:cNvGrpSpPr>
            <a:grpSpLocks/>
          </p:cNvGrpSpPr>
          <p:nvPr/>
        </p:nvGrpSpPr>
        <p:grpSpPr bwMode="auto">
          <a:xfrm>
            <a:off x="9199473" y="4001069"/>
            <a:ext cx="1384300" cy="1384300"/>
            <a:chOff x="4368" y="3140"/>
            <a:chExt cx="872" cy="872"/>
          </a:xfrm>
        </p:grpSpPr>
        <p:grpSp>
          <p:nvGrpSpPr>
            <p:cNvPr id="5" name="Group 4">
              <a:extLst>
                <a:ext uri="{FF2B5EF4-FFF2-40B4-BE49-F238E27FC236}">
                  <a16:creationId xmlns:a16="http://schemas.microsoft.com/office/drawing/2014/main" id="{A11A0655-4747-D24A-94CA-8075BC00F497}"/>
                </a:ext>
              </a:extLst>
            </p:cNvPr>
            <p:cNvGrpSpPr>
              <a:grpSpLocks/>
            </p:cNvGrpSpPr>
            <p:nvPr/>
          </p:nvGrpSpPr>
          <p:grpSpPr bwMode="auto">
            <a:xfrm>
              <a:off x="4368" y="3140"/>
              <a:ext cx="872" cy="872"/>
              <a:chOff x="3576" y="1860"/>
              <a:chExt cx="872" cy="872"/>
            </a:xfrm>
          </p:grpSpPr>
          <p:grpSp>
            <p:nvGrpSpPr>
              <p:cNvPr id="10" name="Group 9">
                <a:extLst>
                  <a:ext uri="{FF2B5EF4-FFF2-40B4-BE49-F238E27FC236}">
                    <a16:creationId xmlns:a16="http://schemas.microsoft.com/office/drawing/2014/main" id="{89DA749B-7078-2F41-47D5-E5F5CCC7D717}"/>
                  </a:ext>
                </a:extLst>
              </p:cNvPr>
              <p:cNvGrpSpPr>
                <a:grpSpLocks/>
              </p:cNvGrpSpPr>
              <p:nvPr/>
            </p:nvGrpSpPr>
            <p:grpSpPr bwMode="auto">
              <a:xfrm>
                <a:off x="3576" y="2160"/>
                <a:ext cx="872" cy="256"/>
                <a:chOff x="3576" y="2160"/>
                <a:chExt cx="872" cy="256"/>
              </a:xfrm>
            </p:grpSpPr>
            <p:sp>
              <p:nvSpPr>
                <p:cNvPr id="14" name="Line 1042">
                  <a:extLst>
                    <a:ext uri="{FF2B5EF4-FFF2-40B4-BE49-F238E27FC236}">
                      <a16:creationId xmlns:a16="http://schemas.microsoft.com/office/drawing/2014/main" id="{6097230A-D0AB-2DF8-389A-C53722839308}"/>
                    </a:ext>
                  </a:extLst>
                </p:cNvPr>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5" name="Line 1043">
                  <a:extLst>
                    <a:ext uri="{FF2B5EF4-FFF2-40B4-BE49-F238E27FC236}">
                      <a16:creationId xmlns:a16="http://schemas.microsoft.com/office/drawing/2014/main" id="{4085AA74-C544-5C98-ECAF-525749F371F5}"/>
                    </a:ext>
                  </a:extLst>
                </p:cNvPr>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grpSp>
            <p:nvGrpSpPr>
              <p:cNvPr id="11" name="Group 10">
                <a:extLst>
                  <a:ext uri="{FF2B5EF4-FFF2-40B4-BE49-F238E27FC236}">
                    <a16:creationId xmlns:a16="http://schemas.microsoft.com/office/drawing/2014/main" id="{A0349A1E-6CC0-651D-18EA-D396F5F55744}"/>
                  </a:ext>
                </a:extLst>
              </p:cNvPr>
              <p:cNvGrpSpPr>
                <a:grpSpLocks/>
              </p:cNvGrpSpPr>
              <p:nvPr/>
            </p:nvGrpSpPr>
            <p:grpSpPr bwMode="auto">
              <a:xfrm rot="-5400000">
                <a:off x="3592" y="2168"/>
                <a:ext cx="872" cy="256"/>
                <a:chOff x="3576" y="2160"/>
                <a:chExt cx="872" cy="256"/>
              </a:xfrm>
            </p:grpSpPr>
            <p:sp>
              <p:nvSpPr>
                <p:cNvPr id="12" name="Line 1045">
                  <a:extLst>
                    <a:ext uri="{FF2B5EF4-FFF2-40B4-BE49-F238E27FC236}">
                      <a16:creationId xmlns:a16="http://schemas.microsoft.com/office/drawing/2014/main" id="{42D1F0D8-07AF-A824-6499-D9BB4298107E}"/>
                    </a:ext>
                  </a:extLst>
                </p:cNvPr>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13" name="Line 1046">
                  <a:extLst>
                    <a:ext uri="{FF2B5EF4-FFF2-40B4-BE49-F238E27FC236}">
                      <a16:creationId xmlns:a16="http://schemas.microsoft.com/office/drawing/2014/main" id="{75670A6E-E3F4-B531-ACF3-E46D8844C75C}"/>
                    </a:ext>
                  </a:extLst>
                </p:cNvPr>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grpSp>
        <p:sp>
          <p:nvSpPr>
            <p:cNvPr id="6" name="Text Box 1047">
              <a:extLst>
                <a:ext uri="{FF2B5EF4-FFF2-40B4-BE49-F238E27FC236}">
                  <a16:creationId xmlns:a16="http://schemas.microsoft.com/office/drawing/2014/main" id="{E39290D7-C26C-560B-CD45-B1779E102B48}"/>
                </a:ext>
              </a:extLst>
            </p:cNvPr>
            <p:cNvSpPr txBox="1">
              <a:spLocks noChangeArrowheads="1"/>
            </p:cNvSpPr>
            <p:nvPr/>
          </p:nvSpPr>
          <p:spPr bwMode="auto">
            <a:xfrm>
              <a:off x="4686" y="3418"/>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X</a:t>
              </a:r>
            </a:p>
          </p:txBody>
        </p:sp>
        <p:sp>
          <p:nvSpPr>
            <p:cNvPr id="7" name="Text Box 1048">
              <a:extLst>
                <a:ext uri="{FF2B5EF4-FFF2-40B4-BE49-F238E27FC236}">
                  <a16:creationId xmlns:a16="http://schemas.microsoft.com/office/drawing/2014/main" id="{40F4D56F-4C3A-1974-783F-BF032AE41244}"/>
                </a:ext>
              </a:extLst>
            </p:cNvPr>
            <p:cNvSpPr txBox="1">
              <a:spLocks noChangeArrowheads="1"/>
            </p:cNvSpPr>
            <p:nvPr/>
          </p:nvSpPr>
          <p:spPr bwMode="auto">
            <a:xfrm>
              <a:off x="4686" y="3698"/>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O</a:t>
              </a:r>
            </a:p>
          </p:txBody>
        </p:sp>
        <p:sp>
          <p:nvSpPr>
            <p:cNvPr id="8" name="Text Box 1049">
              <a:extLst>
                <a:ext uri="{FF2B5EF4-FFF2-40B4-BE49-F238E27FC236}">
                  <a16:creationId xmlns:a16="http://schemas.microsoft.com/office/drawing/2014/main" id="{51DF5585-B717-7F90-F73B-185DE07BEC5E}"/>
                </a:ext>
              </a:extLst>
            </p:cNvPr>
            <p:cNvSpPr txBox="1">
              <a:spLocks noChangeArrowheads="1"/>
            </p:cNvSpPr>
            <p:nvPr/>
          </p:nvSpPr>
          <p:spPr bwMode="auto">
            <a:xfrm>
              <a:off x="4958" y="3426"/>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X</a:t>
              </a:r>
            </a:p>
          </p:txBody>
        </p:sp>
        <p:sp>
          <p:nvSpPr>
            <p:cNvPr id="9" name="Text Box 1050">
              <a:extLst>
                <a:ext uri="{FF2B5EF4-FFF2-40B4-BE49-F238E27FC236}">
                  <a16:creationId xmlns:a16="http://schemas.microsoft.com/office/drawing/2014/main" id="{B178017A-D68A-DC2A-6114-0FBAA55D2379}"/>
                </a:ext>
              </a:extLst>
            </p:cNvPr>
            <p:cNvSpPr txBox="1">
              <a:spLocks noChangeArrowheads="1"/>
            </p:cNvSpPr>
            <p:nvPr/>
          </p:nvSpPr>
          <p:spPr bwMode="auto">
            <a:xfrm>
              <a:off x="4422" y="3434"/>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O</a:t>
              </a:r>
            </a:p>
          </p:txBody>
        </p:sp>
      </p:grpSp>
      <p:sp>
        <p:nvSpPr>
          <p:cNvPr id="16" name="Rectangle 15">
            <a:extLst>
              <a:ext uri="{FF2B5EF4-FFF2-40B4-BE49-F238E27FC236}">
                <a16:creationId xmlns:a16="http://schemas.microsoft.com/office/drawing/2014/main" id="{8A6A1342-AE01-30CE-5705-5B585922A838}"/>
              </a:ext>
            </a:extLst>
          </p:cNvPr>
          <p:cNvSpPr>
            <a:spLocks noChangeArrowheads="1"/>
          </p:cNvSpPr>
          <p:nvPr/>
        </p:nvSpPr>
        <p:spPr bwMode="auto">
          <a:xfrm>
            <a:off x="8889910" y="5719313"/>
            <a:ext cx="2033588" cy="45720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i="1"/>
              <a:t>e</a:t>
            </a:r>
            <a:r>
              <a:rPr lang="en-US"/>
              <a:t>(</a:t>
            </a:r>
            <a:r>
              <a:rPr lang="en-US" i="1"/>
              <a:t>n</a:t>
            </a:r>
            <a:r>
              <a:rPr lang="en-US"/>
              <a:t>) = 4 - 3 = 1</a:t>
            </a:r>
          </a:p>
        </p:txBody>
      </p:sp>
      <p:grpSp>
        <p:nvGrpSpPr>
          <p:cNvPr id="17" name="Group 16">
            <a:extLst>
              <a:ext uri="{FF2B5EF4-FFF2-40B4-BE49-F238E27FC236}">
                <a16:creationId xmlns:a16="http://schemas.microsoft.com/office/drawing/2014/main" id="{B20F6C6C-B9E8-03D2-64D7-B10E3DD3C99F}"/>
              </a:ext>
            </a:extLst>
          </p:cNvPr>
          <p:cNvGrpSpPr>
            <a:grpSpLocks/>
          </p:cNvGrpSpPr>
          <p:nvPr/>
        </p:nvGrpSpPr>
        <p:grpSpPr bwMode="auto">
          <a:xfrm>
            <a:off x="9199473" y="609465"/>
            <a:ext cx="1384300" cy="1384300"/>
            <a:chOff x="4376" y="1116"/>
            <a:chExt cx="872" cy="872"/>
          </a:xfrm>
        </p:grpSpPr>
        <p:grpSp>
          <p:nvGrpSpPr>
            <p:cNvPr id="18" name="Group 17">
              <a:extLst>
                <a:ext uri="{FF2B5EF4-FFF2-40B4-BE49-F238E27FC236}">
                  <a16:creationId xmlns:a16="http://schemas.microsoft.com/office/drawing/2014/main" id="{D13C5B84-FA08-943F-AA63-DA16D12AF0BC}"/>
                </a:ext>
              </a:extLst>
            </p:cNvPr>
            <p:cNvGrpSpPr>
              <a:grpSpLocks/>
            </p:cNvGrpSpPr>
            <p:nvPr/>
          </p:nvGrpSpPr>
          <p:grpSpPr bwMode="auto">
            <a:xfrm>
              <a:off x="4376" y="1116"/>
              <a:ext cx="872" cy="872"/>
              <a:chOff x="3576" y="1860"/>
              <a:chExt cx="872" cy="872"/>
            </a:xfrm>
          </p:grpSpPr>
          <p:grpSp>
            <p:nvGrpSpPr>
              <p:cNvPr id="21" name="Group 20">
                <a:extLst>
                  <a:ext uri="{FF2B5EF4-FFF2-40B4-BE49-F238E27FC236}">
                    <a16:creationId xmlns:a16="http://schemas.microsoft.com/office/drawing/2014/main" id="{B62917AA-1F4E-318D-C01C-03F61AAB1892}"/>
                  </a:ext>
                </a:extLst>
              </p:cNvPr>
              <p:cNvGrpSpPr>
                <a:grpSpLocks/>
              </p:cNvGrpSpPr>
              <p:nvPr/>
            </p:nvGrpSpPr>
            <p:grpSpPr bwMode="auto">
              <a:xfrm>
                <a:off x="3576" y="2160"/>
                <a:ext cx="872" cy="256"/>
                <a:chOff x="3576" y="2160"/>
                <a:chExt cx="872" cy="256"/>
              </a:xfrm>
            </p:grpSpPr>
            <p:sp>
              <p:nvSpPr>
                <p:cNvPr id="25" name="Line 1032">
                  <a:extLst>
                    <a:ext uri="{FF2B5EF4-FFF2-40B4-BE49-F238E27FC236}">
                      <a16:creationId xmlns:a16="http://schemas.microsoft.com/office/drawing/2014/main" id="{ADD1FD0D-8F5A-5EFB-352E-6795C9B5F5BD}"/>
                    </a:ext>
                  </a:extLst>
                </p:cNvPr>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6" name="Line 1033">
                  <a:extLst>
                    <a:ext uri="{FF2B5EF4-FFF2-40B4-BE49-F238E27FC236}">
                      <a16:creationId xmlns:a16="http://schemas.microsoft.com/office/drawing/2014/main" id="{735B9E60-779A-CC6F-EE2A-44476D213311}"/>
                    </a:ext>
                  </a:extLst>
                </p:cNvPr>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grpSp>
            <p:nvGrpSpPr>
              <p:cNvPr id="22" name="Group 21">
                <a:extLst>
                  <a:ext uri="{FF2B5EF4-FFF2-40B4-BE49-F238E27FC236}">
                    <a16:creationId xmlns:a16="http://schemas.microsoft.com/office/drawing/2014/main" id="{8EEBC38A-C3DD-9E06-8F0A-37989B42EECC}"/>
                  </a:ext>
                </a:extLst>
              </p:cNvPr>
              <p:cNvGrpSpPr>
                <a:grpSpLocks/>
              </p:cNvGrpSpPr>
              <p:nvPr/>
            </p:nvGrpSpPr>
            <p:grpSpPr bwMode="auto">
              <a:xfrm rot="-5400000">
                <a:off x="3592" y="2168"/>
                <a:ext cx="872" cy="256"/>
                <a:chOff x="3576" y="2160"/>
                <a:chExt cx="872" cy="256"/>
              </a:xfrm>
            </p:grpSpPr>
            <p:sp>
              <p:nvSpPr>
                <p:cNvPr id="23" name="Line 1035">
                  <a:extLst>
                    <a:ext uri="{FF2B5EF4-FFF2-40B4-BE49-F238E27FC236}">
                      <a16:creationId xmlns:a16="http://schemas.microsoft.com/office/drawing/2014/main" id="{2E162DB9-3D0F-BAEC-E0F5-591D098E1EAE}"/>
                    </a:ext>
                  </a:extLst>
                </p:cNvPr>
                <p:cNvSpPr>
                  <a:spLocks noChangeShapeType="1"/>
                </p:cNvSpPr>
                <p:nvPr/>
              </p:nvSpPr>
              <p:spPr bwMode="auto">
                <a:xfrm>
                  <a:off x="3576" y="2160"/>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sp>
              <p:nvSpPr>
                <p:cNvPr id="24" name="Line 1036">
                  <a:extLst>
                    <a:ext uri="{FF2B5EF4-FFF2-40B4-BE49-F238E27FC236}">
                      <a16:creationId xmlns:a16="http://schemas.microsoft.com/office/drawing/2014/main" id="{8CA98C81-819C-4790-6F4E-E3A5F3436D8A}"/>
                    </a:ext>
                  </a:extLst>
                </p:cNvPr>
                <p:cNvSpPr>
                  <a:spLocks noChangeShapeType="1"/>
                </p:cNvSpPr>
                <p:nvPr/>
              </p:nvSpPr>
              <p:spPr bwMode="auto">
                <a:xfrm>
                  <a:off x="3576" y="2416"/>
                  <a:ext cx="872" cy="0"/>
                </a:xfrm>
                <a:prstGeom prst="line">
                  <a:avLst/>
                </a:prstGeom>
                <a:noFill/>
                <a:ln w="9525">
                  <a:solidFill>
                    <a:schemeClr val="tx1"/>
                  </a:solid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endParaRPr lang="en-US"/>
                </a:p>
              </p:txBody>
            </p:sp>
          </p:grpSp>
        </p:grpSp>
        <p:sp>
          <p:nvSpPr>
            <p:cNvPr id="19" name="Text Box 1037">
              <a:extLst>
                <a:ext uri="{FF2B5EF4-FFF2-40B4-BE49-F238E27FC236}">
                  <a16:creationId xmlns:a16="http://schemas.microsoft.com/office/drawing/2014/main" id="{9B959C18-3619-864B-C0EF-5C89E0479DF6}"/>
                </a:ext>
              </a:extLst>
            </p:cNvPr>
            <p:cNvSpPr txBox="1">
              <a:spLocks noChangeArrowheads="1"/>
            </p:cNvSpPr>
            <p:nvPr/>
          </p:nvSpPr>
          <p:spPr bwMode="auto">
            <a:xfrm>
              <a:off x="4694" y="1394"/>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X</a:t>
              </a:r>
            </a:p>
          </p:txBody>
        </p:sp>
        <p:sp>
          <p:nvSpPr>
            <p:cNvPr id="20" name="Text Box 1038">
              <a:extLst>
                <a:ext uri="{FF2B5EF4-FFF2-40B4-BE49-F238E27FC236}">
                  <a16:creationId xmlns:a16="http://schemas.microsoft.com/office/drawing/2014/main" id="{D70871B6-CA51-264F-E2FD-22131A7EA12B}"/>
                </a:ext>
              </a:extLst>
            </p:cNvPr>
            <p:cNvSpPr txBox="1">
              <a:spLocks noChangeArrowheads="1"/>
            </p:cNvSpPr>
            <p:nvPr/>
          </p:nvSpPr>
          <p:spPr bwMode="auto">
            <a:xfrm>
              <a:off x="4990" y="1394"/>
              <a:ext cx="255" cy="288"/>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t>O</a:t>
              </a:r>
            </a:p>
          </p:txBody>
        </p:sp>
      </p:grpSp>
      <p:sp>
        <p:nvSpPr>
          <p:cNvPr id="27" name="Rectangle 26">
            <a:extLst>
              <a:ext uri="{FF2B5EF4-FFF2-40B4-BE49-F238E27FC236}">
                <a16:creationId xmlns:a16="http://schemas.microsoft.com/office/drawing/2014/main" id="{7EC0580D-B8EF-D9E1-BCF4-CE78C911D91F}"/>
              </a:ext>
            </a:extLst>
          </p:cNvPr>
          <p:cNvSpPr>
            <a:spLocks noChangeArrowheads="1"/>
          </p:cNvSpPr>
          <p:nvPr/>
        </p:nvSpPr>
        <p:spPr bwMode="auto">
          <a:xfrm>
            <a:off x="8889910" y="2343583"/>
            <a:ext cx="2033588" cy="457200"/>
          </a:xfrm>
          <a:prstGeom prst="rect">
            <a:avLst/>
          </a:prstGeom>
          <a:noFill/>
          <a:ln w="9525">
            <a:noFill/>
            <a:miter lim="800000"/>
            <a:headEnd/>
            <a:tailEnd/>
          </a:ln>
          <a:effec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i="1"/>
              <a:t>e</a:t>
            </a:r>
            <a:r>
              <a:rPr lang="en-US"/>
              <a:t>(</a:t>
            </a:r>
            <a:r>
              <a:rPr lang="en-US" i="1"/>
              <a:t>n</a:t>
            </a:r>
            <a:r>
              <a:rPr lang="en-US"/>
              <a:t>) = 6 - 4 = 2</a:t>
            </a:r>
          </a:p>
        </p:txBody>
      </p:sp>
    </p:spTree>
    <p:extLst>
      <p:ext uri="{BB962C8B-B14F-4D97-AF65-F5344CB8AC3E}">
        <p14:creationId xmlns:p14="http://schemas.microsoft.com/office/powerpoint/2010/main" val="119062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29D37C-0233-3733-F8DC-D506BDA69362}"/>
              </a:ext>
            </a:extLst>
          </p:cNvPr>
          <p:cNvPicPr>
            <a:picLocks noChangeAspect="1"/>
          </p:cNvPicPr>
          <p:nvPr/>
        </p:nvPicPr>
        <p:blipFill>
          <a:blip r:embed="rId2"/>
          <a:stretch>
            <a:fillRect/>
          </a:stretch>
        </p:blipFill>
        <p:spPr>
          <a:xfrm>
            <a:off x="414068" y="350253"/>
            <a:ext cx="11421373" cy="6157494"/>
          </a:xfrm>
          <a:prstGeom prst="rect">
            <a:avLst/>
          </a:prstGeom>
        </p:spPr>
      </p:pic>
    </p:spTree>
    <p:extLst>
      <p:ext uri="{BB962C8B-B14F-4D97-AF65-F5344CB8AC3E}">
        <p14:creationId xmlns:p14="http://schemas.microsoft.com/office/powerpoint/2010/main" val="1760034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A4F6-1CDC-BC5D-AE06-D2758C522CA7}"/>
              </a:ext>
            </a:extLst>
          </p:cNvPr>
          <p:cNvSpPr>
            <a:spLocks noGrp="1"/>
          </p:cNvSpPr>
          <p:nvPr>
            <p:ph type="title"/>
          </p:nvPr>
        </p:nvSpPr>
        <p:spPr>
          <a:xfrm>
            <a:off x="838200" y="365126"/>
            <a:ext cx="6658155" cy="816694"/>
          </a:xfrm>
        </p:spPr>
        <p:txBody>
          <a:bodyPr/>
          <a:lstStyle/>
          <a:p>
            <a:r>
              <a:rPr lang="en-US" dirty="0"/>
              <a:t>Example Utility Functions III</a:t>
            </a:r>
          </a:p>
        </p:txBody>
      </p:sp>
      <p:sp>
        <p:nvSpPr>
          <p:cNvPr id="3" name="Content Placeholder 2">
            <a:extLst>
              <a:ext uri="{FF2B5EF4-FFF2-40B4-BE49-F238E27FC236}">
                <a16:creationId xmlns:a16="http://schemas.microsoft.com/office/drawing/2014/main" id="{103F69F1-276F-9642-2EAB-B75191DEA213}"/>
              </a:ext>
            </a:extLst>
          </p:cNvPr>
          <p:cNvSpPr>
            <a:spLocks noGrp="1"/>
          </p:cNvSpPr>
          <p:nvPr>
            <p:ph idx="1"/>
          </p:nvPr>
        </p:nvSpPr>
        <p:spPr>
          <a:xfrm>
            <a:off x="165340" y="1066500"/>
            <a:ext cx="7210245" cy="4583802"/>
          </a:xfrm>
        </p:spPr>
        <p:txBody>
          <a:bodyPr/>
          <a:lstStyle/>
          <a:p>
            <a:pPr marL="0" indent="0">
              <a:buNone/>
            </a:pPr>
            <a:r>
              <a:rPr lang="en-US" dirty="0"/>
              <a:t>Chess II</a:t>
            </a:r>
          </a:p>
          <a:p>
            <a:pPr marL="0" indent="0">
              <a:buNone/>
            </a:pPr>
            <a:r>
              <a:rPr lang="en-US" dirty="0"/>
              <a:t>The previous evaluation function naively gave the same weight to a piece regardless of its position on the board…</a:t>
            </a:r>
          </a:p>
          <a:p>
            <a:pPr marL="0" indent="0">
              <a:buNone/>
            </a:pPr>
            <a:endParaRPr lang="en-US" dirty="0"/>
          </a:p>
          <a:p>
            <a:pPr marL="0" indent="0">
              <a:buNone/>
            </a:pPr>
            <a:r>
              <a:rPr lang="en-US" dirty="0"/>
              <a:t>Let </a:t>
            </a:r>
            <a:r>
              <a:rPr lang="en-US" dirty="0" err="1"/>
              <a:t>X_i</a:t>
            </a:r>
            <a:r>
              <a:rPr lang="en-US" dirty="0"/>
              <a:t> be the number of squares the </a:t>
            </a:r>
            <a:r>
              <a:rPr lang="en-US" dirty="0" err="1"/>
              <a:t>ith</a:t>
            </a:r>
            <a:r>
              <a:rPr lang="en-US" dirty="0"/>
              <a:t> piece attacks</a:t>
            </a:r>
          </a:p>
          <a:p>
            <a:pPr marL="0" indent="0">
              <a:buNone/>
            </a:pPr>
            <a:r>
              <a:rPr lang="en-US" dirty="0"/>
              <a:t>e(n) = </a:t>
            </a:r>
          </a:p>
          <a:p>
            <a:pPr marL="0" indent="0">
              <a:buNone/>
            </a:pPr>
            <a:r>
              <a:rPr lang="en-US" dirty="0"/>
              <a:t>Piece1value*X1 + piece2value*X2 +…</a:t>
            </a:r>
          </a:p>
        </p:txBody>
      </p:sp>
      <p:sp>
        <p:nvSpPr>
          <p:cNvPr id="4" name="Text Box 10">
            <a:extLst>
              <a:ext uri="{FF2B5EF4-FFF2-40B4-BE49-F238E27FC236}">
                <a16:creationId xmlns:a16="http://schemas.microsoft.com/office/drawing/2014/main" id="{6C3FD5B1-CE57-CEE4-B1C9-7BF98973CB22}"/>
              </a:ext>
            </a:extLst>
          </p:cNvPr>
          <p:cNvSpPr txBox="1">
            <a:spLocks noChangeArrowheads="1"/>
          </p:cNvSpPr>
          <p:nvPr/>
        </p:nvSpPr>
        <p:spPr bwMode="auto">
          <a:xfrm>
            <a:off x="529580" y="5370594"/>
            <a:ext cx="6481763" cy="1292662"/>
          </a:xfrm>
          <a:prstGeom prst="rect">
            <a:avLst/>
          </a:prstGeom>
          <a:noFill/>
          <a:ln w="9525">
            <a:noFill/>
            <a:miter lim="800000"/>
            <a:headEnd/>
            <a:tailEnd/>
          </a:ln>
          <a:effec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1800" dirty="0">
                <a:solidFill>
                  <a:schemeClr val="bg2"/>
                </a:solidFill>
              </a:rPr>
              <a:t>I have not finished the equation. The important thing to realize is that the evaluation function can be a weighted linear function of the  pieces value, and its position</a:t>
            </a:r>
          </a:p>
          <a:p>
            <a:r>
              <a:rPr lang="en-US" dirty="0"/>
              <a:t> </a:t>
            </a:r>
          </a:p>
        </p:txBody>
      </p:sp>
      <p:pic>
        <p:nvPicPr>
          <p:cNvPr id="5" name="Picture 4">
            <a:extLst>
              <a:ext uri="{FF2B5EF4-FFF2-40B4-BE49-F238E27FC236}">
                <a16:creationId xmlns:a16="http://schemas.microsoft.com/office/drawing/2014/main" id="{24B3B0D9-BABC-4B18-3F82-FB9ED8AA7C9C}"/>
              </a:ext>
            </a:extLst>
          </p:cNvPr>
          <p:cNvPicPr>
            <a:picLocks noChangeAspect="1" noChangeArrowheads="1"/>
          </p:cNvPicPr>
          <p:nvPr/>
        </p:nvPicPr>
        <p:blipFill>
          <a:blip r:embed="rId2" cstate="print"/>
          <a:srcRect/>
          <a:stretch>
            <a:fillRect/>
          </a:stretch>
        </p:blipFill>
        <p:spPr bwMode="auto">
          <a:xfrm>
            <a:off x="8892755" y="1181820"/>
            <a:ext cx="2705100" cy="2705100"/>
          </a:xfrm>
          <a:prstGeom prst="rect">
            <a:avLst/>
          </a:prstGeom>
          <a:noFill/>
        </p:spPr>
      </p:pic>
      <p:pic>
        <p:nvPicPr>
          <p:cNvPr id="6" name="Picture 5">
            <a:extLst>
              <a:ext uri="{FF2B5EF4-FFF2-40B4-BE49-F238E27FC236}">
                <a16:creationId xmlns:a16="http://schemas.microsoft.com/office/drawing/2014/main" id="{CEFE2123-2A89-0680-4B71-BABB39B6357C}"/>
              </a:ext>
            </a:extLst>
          </p:cNvPr>
          <p:cNvPicPr>
            <a:picLocks noChangeAspect="1" noChangeArrowheads="1"/>
          </p:cNvPicPr>
          <p:nvPr/>
        </p:nvPicPr>
        <p:blipFill>
          <a:blip r:embed="rId3" cstate="print"/>
          <a:srcRect/>
          <a:stretch>
            <a:fillRect/>
          </a:stretch>
        </p:blipFill>
        <p:spPr bwMode="auto">
          <a:xfrm>
            <a:off x="8870829" y="3886920"/>
            <a:ext cx="2743200" cy="1076325"/>
          </a:xfrm>
          <a:prstGeom prst="rect">
            <a:avLst/>
          </a:prstGeom>
          <a:noFill/>
        </p:spPr>
      </p:pic>
      <p:pic>
        <p:nvPicPr>
          <p:cNvPr id="7" name="Picture 6">
            <a:extLst>
              <a:ext uri="{FF2B5EF4-FFF2-40B4-BE49-F238E27FC236}">
                <a16:creationId xmlns:a16="http://schemas.microsoft.com/office/drawing/2014/main" id="{4F8F2F42-881A-E56B-8EDC-CC34DFD21696}"/>
              </a:ext>
            </a:extLst>
          </p:cNvPr>
          <p:cNvPicPr>
            <a:picLocks noChangeAspect="1" noChangeArrowheads="1"/>
          </p:cNvPicPr>
          <p:nvPr/>
        </p:nvPicPr>
        <p:blipFill>
          <a:blip r:embed="rId4" cstate="print"/>
          <a:srcRect/>
          <a:stretch>
            <a:fillRect/>
          </a:stretch>
        </p:blipFill>
        <p:spPr bwMode="auto">
          <a:xfrm>
            <a:off x="10512005" y="5123730"/>
            <a:ext cx="1085850" cy="1104900"/>
          </a:xfrm>
          <a:prstGeom prst="rect">
            <a:avLst/>
          </a:prstGeom>
          <a:noFill/>
        </p:spPr>
      </p:pic>
    </p:spTree>
    <p:extLst>
      <p:ext uri="{BB962C8B-B14F-4D97-AF65-F5344CB8AC3E}">
        <p14:creationId xmlns:p14="http://schemas.microsoft.com/office/powerpoint/2010/main" val="340554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B32D-D355-388E-F2CF-7EEA842E2592}"/>
              </a:ext>
            </a:extLst>
          </p:cNvPr>
          <p:cNvSpPr>
            <a:spLocks noGrp="1"/>
          </p:cNvSpPr>
          <p:nvPr>
            <p:ph type="title"/>
          </p:nvPr>
        </p:nvSpPr>
        <p:spPr/>
        <p:txBody>
          <a:bodyPr/>
          <a:lstStyle/>
          <a:p>
            <a:r>
              <a:rPr lang="en-US" dirty="0"/>
              <a:t>Utility Functions</a:t>
            </a:r>
          </a:p>
        </p:txBody>
      </p:sp>
      <p:sp>
        <p:nvSpPr>
          <p:cNvPr id="3" name="Content Placeholder 2">
            <a:extLst>
              <a:ext uri="{FF2B5EF4-FFF2-40B4-BE49-F238E27FC236}">
                <a16:creationId xmlns:a16="http://schemas.microsoft.com/office/drawing/2014/main" id="{21FCF8A5-05E8-FC44-E901-3DDF4D709ADE}"/>
              </a:ext>
            </a:extLst>
          </p:cNvPr>
          <p:cNvSpPr>
            <a:spLocks noGrp="1"/>
          </p:cNvSpPr>
          <p:nvPr>
            <p:ph idx="1"/>
          </p:nvPr>
        </p:nvSpPr>
        <p:spPr>
          <a:xfrm>
            <a:off x="838200" y="1368426"/>
            <a:ext cx="10074215" cy="2677364"/>
          </a:xfrm>
        </p:spPr>
        <p:txBody>
          <a:bodyPr>
            <a:normAutofit lnSpcReduction="10000"/>
          </a:bodyPr>
          <a:lstStyle/>
          <a:p>
            <a:pPr marL="0" indent="0">
              <a:buNone/>
            </a:pPr>
            <a:r>
              <a:rPr lang="en-US" dirty="0"/>
              <a:t>We have seen that the ability to play a good game is highly dependent on the evaluation functions</a:t>
            </a:r>
          </a:p>
          <a:p>
            <a:pPr marL="0" indent="0">
              <a:buNone/>
            </a:pPr>
            <a:r>
              <a:rPr lang="en-US" dirty="0"/>
              <a:t>How do we come up with good evaluation functions</a:t>
            </a:r>
          </a:p>
          <a:p>
            <a:pPr marL="0" indent="0">
              <a:buNone/>
            </a:pPr>
            <a:endParaRPr lang="en-US" dirty="0"/>
          </a:p>
          <a:p>
            <a:r>
              <a:rPr lang="en-US" dirty="0"/>
              <a:t>Interview an expert</a:t>
            </a:r>
          </a:p>
          <a:p>
            <a:r>
              <a:rPr lang="en-US" dirty="0"/>
              <a:t>Machine Learning</a:t>
            </a:r>
          </a:p>
        </p:txBody>
      </p:sp>
      <p:pic>
        <p:nvPicPr>
          <p:cNvPr id="4" name="Picture 3">
            <a:extLst>
              <a:ext uri="{FF2B5EF4-FFF2-40B4-BE49-F238E27FC236}">
                <a16:creationId xmlns:a16="http://schemas.microsoft.com/office/drawing/2014/main" id="{39E73904-77BA-456F-A204-0EE839577B62}"/>
              </a:ext>
            </a:extLst>
          </p:cNvPr>
          <p:cNvPicPr>
            <a:picLocks noChangeAspect="1" noChangeArrowheads="1"/>
          </p:cNvPicPr>
          <p:nvPr/>
        </p:nvPicPr>
        <p:blipFill>
          <a:blip r:embed="rId2" cstate="print"/>
          <a:srcRect/>
          <a:stretch>
            <a:fillRect/>
          </a:stretch>
        </p:blipFill>
        <p:spPr bwMode="auto">
          <a:xfrm>
            <a:off x="973557" y="4440298"/>
            <a:ext cx="2860675" cy="1755775"/>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DD3F2F0C-2C94-9E4E-E834-0879D5CB9589}"/>
              </a:ext>
            </a:extLst>
          </p:cNvPr>
          <p:cNvPicPr>
            <a:picLocks noChangeAspect="1" noChangeArrowheads="1"/>
          </p:cNvPicPr>
          <p:nvPr/>
        </p:nvPicPr>
        <p:blipFill>
          <a:blip r:embed="rId3" cstate="print"/>
          <a:srcRect/>
          <a:stretch>
            <a:fillRect/>
          </a:stretch>
        </p:blipFill>
        <p:spPr bwMode="auto">
          <a:xfrm>
            <a:off x="6254151" y="2844154"/>
            <a:ext cx="5762446" cy="3818148"/>
          </a:xfrm>
          <a:prstGeom prst="rect">
            <a:avLst/>
          </a:prstGeom>
          <a:noFill/>
          <a:ln w="9525">
            <a:noFill/>
            <a:miter lim="800000"/>
            <a:headEnd/>
            <a:tailEnd/>
          </a:ln>
          <a:effectLst/>
        </p:spPr>
      </p:pic>
    </p:spTree>
    <p:extLst>
      <p:ext uri="{BB962C8B-B14F-4D97-AF65-F5344CB8AC3E}">
        <p14:creationId xmlns:p14="http://schemas.microsoft.com/office/powerpoint/2010/main" val="116187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A9F4-27D9-5818-7EBC-01DB5EB8C9EE}"/>
              </a:ext>
            </a:extLst>
          </p:cNvPr>
          <p:cNvSpPr>
            <a:spLocks noGrp="1"/>
          </p:cNvSpPr>
          <p:nvPr>
            <p:ph type="title"/>
          </p:nvPr>
        </p:nvSpPr>
        <p:spPr/>
        <p:txBody>
          <a:bodyPr/>
          <a:lstStyle/>
          <a:p>
            <a:r>
              <a:rPr lang="en-US" dirty="0"/>
              <a:t>Adversarial Search (game playing search)</a:t>
            </a:r>
          </a:p>
        </p:txBody>
      </p:sp>
      <p:sp>
        <p:nvSpPr>
          <p:cNvPr id="3" name="Content Placeholder 2">
            <a:extLst>
              <a:ext uri="{FF2B5EF4-FFF2-40B4-BE49-F238E27FC236}">
                <a16:creationId xmlns:a16="http://schemas.microsoft.com/office/drawing/2014/main" id="{1A42E2A4-8F53-2D5B-9CF8-0D286B88E539}"/>
              </a:ext>
            </a:extLst>
          </p:cNvPr>
          <p:cNvSpPr>
            <a:spLocks noGrp="1"/>
          </p:cNvSpPr>
          <p:nvPr>
            <p:ph idx="1"/>
          </p:nvPr>
        </p:nvSpPr>
        <p:spPr/>
        <p:txBody>
          <a:bodyPr/>
          <a:lstStyle/>
          <a:p>
            <a:pPr marL="0" indent="0">
              <a:buNone/>
            </a:pPr>
            <a:r>
              <a:rPr lang="en-US" dirty="0"/>
              <a:t>We have experience in search where we assume that we are the only intelligent entity and we have explicit control over the “world”</a:t>
            </a:r>
          </a:p>
          <a:p>
            <a:pPr marL="0" indent="0">
              <a:buNone/>
            </a:pPr>
            <a:endParaRPr lang="en-US" dirty="0"/>
          </a:p>
          <a:p>
            <a:pPr marL="0" indent="0">
              <a:buNone/>
            </a:pPr>
            <a:r>
              <a:rPr lang="en-US" dirty="0"/>
              <a:t>Let us consider what happens when we relax those assumptions. We have an enemy</a:t>
            </a:r>
          </a:p>
        </p:txBody>
      </p:sp>
    </p:spTree>
    <p:extLst>
      <p:ext uri="{BB962C8B-B14F-4D97-AF65-F5344CB8AC3E}">
        <p14:creationId xmlns:p14="http://schemas.microsoft.com/office/powerpoint/2010/main" val="3203574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CE60-E642-FD87-EC0D-735BDFEE4AF1}"/>
              </a:ext>
            </a:extLst>
          </p:cNvPr>
          <p:cNvSpPr>
            <a:spLocks noGrp="1"/>
          </p:cNvSpPr>
          <p:nvPr>
            <p:ph type="title"/>
          </p:nvPr>
        </p:nvSpPr>
        <p:spPr/>
        <p:txBody>
          <a:bodyPr/>
          <a:lstStyle/>
          <a:p>
            <a:r>
              <a:rPr lang="en-US" dirty="0"/>
              <a:t>Take home Message</a:t>
            </a:r>
          </a:p>
        </p:txBody>
      </p:sp>
      <p:sp>
        <p:nvSpPr>
          <p:cNvPr id="3" name="Content Placeholder 2">
            <a:extLst>
              <a:ext uri="{FF2B5EF4-FFF2-40B4-BE49-F238E27FC236}">
                <a16:creationId xmlns:a16="http://schemas.microsoft.com/office/drawing/2014/main" id="{9AE2CD26-20C9-C729-F1ED-3E4C2432AF9A}"/>
              </a:ext>
            </a:extLst>
          </p:cNvPr>
          <p:cNvSpPr>
            <a:spLocks noGrp="1"/>
          </p:cNvSpPr>
          <p:nvPr>
            <p:ph idx="1"/>
          </p:nvPr>
        </p:nvSpPr>
        <p:spPr/>
        <p:txBody>
          <a:bodyPr/>
          <a:lstStyle/>
          <a:p>
            <a:pPr marL="0" indent="0">
              <a:buNone/>
            </a:pPr>
            <a:r>
              <a:rPr lang="en-US" dirty="0"/>
              <a:t>We cannot beat Minimax (but see Alpha-Beta below) for exact game playing</a:t>
            </a:r>
          </a:p>
          <a:p>
            <a:pPr marL="0" indent="0">
              <a:buNone/>
            </a:pPr>
            <a:r>
              <a:rPr lang="en-US" dirty="0"/>
              <a:t>All our time should be spent on better utility function</a:t>
            </a:r>
          </a:p>
          <a:p>
            <a:pPr marL="0" indent="0">
              <a:buNone/>
            </a:pPr>
            <a:endParaRPr lang="en-US" dirty="0"/>
          </a:p>
          <a:p>
            <a:pPr marL="0" indent="0">
              <a:buNone/>
            </a:pPr>
            <a:r>
              <a:rPr lang="en-US" dirty="0"/>
              <a:t>Just like</a:t>
            </a:r>
          </a:p>
          <a:p>
            <a:pPr marL="0" indent="0">
              <a:buNone/>
            </a:pPr>
            <a:r>
              <a:rPr lang="en-US" dirty="0"/>
              <a:t>We cannot beat A*, all our time should be spent on better heuristic functions</a:t>
            </a:r>
          </a:p>
        </p:txBody>
      </p:sp>
    </p:spTree>
    <p:extLst>
      <p:ext uri="{BB962C8B-B14F-4D97-AF65-F5344CB8AC3E}">
        <p14:creationId xmlns:p14="http://schemas.microsoft.com/office/powerpoint/2010/main" val="2649441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C60C-39AE-A3BC-4328-56508151B396}"/>
              </a:ext>
            </a:extLst>
          </p:cNvPr>
          <p:cNvSpPr>
            <a:spLocks noGrp="1"/>
          </p:cNvSpPr>
          <p:nvPr>
            <p:ph type="title"/>
          </p:nvPr>
        </p:nvSpPr>
        <p:spPr>
          <a:xfrm>
            <a:off x="113581" y="132212"/>
            <a:ext cx="5157159" cy="764936"/>
          </a:xfrm>
        </p:spPr>
        <p:txBody>
          <a:bodyPr/>
          <a:lstStyle/>
          <a:p>
            <a:r>
              <a:rPr lang="en-US" dirty="0"/>
              <a:t>Alpha-Beta Pruning I</a:t>
            </a:r>
          </a:p>
        </p:txBody>
      </p:sp>
      <p:sp>
        <p:nvSpPr>
          <p:cNvPr id="3" name="Content Placeholder 2">
            <a:extLst>
              <a:ext uri="{FF2B5EF4-FFF2-40B4-BE49-F238E27FC236}">
                <a16:creationId xmlns:a16="http://schemas.microsoft.com/office/drawing/2014/main" id="{400E7C04-109D-4E07-7BD8-731C17F6B48D}"/>
              </a:ext>
            </a:extLst>
          </p:cNvPr>
          <p:cNvSpPr>
            <a:spLocks noGrp="1"/>
          </p:cNvSpPr>
          <p:nvPr>
            <p:ph idx="1"/>
          </p:nvPr>
        </p:nvSpPr>
        <p:spPr>
          <a:xfrm>
            <a:off x="113581" y="897148"/>
            <a:ext cx="7589808" cy="5828640"/>
          </a:xfrm>
        </p:spPr>
        <p:txBody>
          <a:bodyPr/>
          <a:lstStyle/>
          <a:p>
            <a:pPr marL="0" indent="0">
              <a:buNone/>
            </a:pPr>
            <a:r>
              <a:rPr lang="en-US" dirty="0"/>
              <a:t>We have seen how to use Minimax search to play an optional game</a:t>
            </a:r>
          </a:p>
          <a:p>
            <a:pPr marL="0" indent="0">
              <a:buNone/>
            </a:pPr>
            <a:endParaRPr lang="en-US" dirty="0"/>
          </a:p>
          <a:p>
            <a:pPr marL="0" indent="0">
              <a:buNone/>
            </a:pPr>
            <a:r>
              <a:rPr lang="en-US" dirty="0"/>
              <a:t>We have seen that because of time limitations we may have to use a cutoff depth to make the search tractable. Using a cutoff causes problem because of the “horizon” effect</a:t>
            </a:r>
          </a:p>
          <a:p>
            <a:pPr marL="0" indent="0">
              <a:buNone/>
            </a:pPr>
            <a:endParaRPr lang="en-US" dirty="0"/>
          </a:p>
          <a:p>
            <a:pPr marL="0" indent="0">
              <a:buNone/>
            </a:pPr>
            <a:r>
              <a:rPr lang="en-US" dirty="0"/>
              <a:t>Is there some way we can search deeper in the same amount of time</a:t>
            </a:r>
          </a:p>
          <a:p>
            <a:pPr marL="0" indent="0">
              <a:buNone/>
            </a:pPr>
            <a:endParaRPr lang="en-US" dirty="0"/>
          </a:p>
          <a:p>
            <a:pPr marL="0" indent="0">
              <a:buNone/>
            </a:pPr>
            <a:r>
              <a:rPr lang="en-US" dirty="0"/>
              <a:t>Yes! Use Alpha-Beta Pruning</a:t>
            </a:r>
          </a:p>
        </p:txBody>
      </p:sp>
      <p:pic>
        <p:nvPicPr>
          <p:cNvPr id="8" name="Picture 7">
            <a:extLst>
              <a:ext uri="{FF2B5EF4-FFF2-40B4-BE49-F238E27FC236}">
                <a16:creationId xmlns:a16="http://schemas.microsoft.com/office/drawing/2014/main" id="{F82CA202-C8A3-8AE5-D4EA-A9FD730EFB60}"/>
              </a:ext>
            </a:extLst>
          </p:cNvPr>
          <p:cNvPicPr>
            <a:picLocks noChangeAspect="1"/>
          </p:cNvPicPr>
          <p:nvPr/>
        </p:nvPicPr>
        <p:blipFill>
          <a:blip r:embed="rId2"/>
          <a:stretch>
            <a:fillRect/>
          </a:stretch>
        </p:blipFill>
        <p:spPr>
          <a:xfrm>
            <a:off x="7703389" y="741872"/>
            <a:ext cx="4098974" cy="5907087"/>
          </a:xfrm>
          <a:prstGeom prst="rect">
            <a:avLst/>
          </a:prstGeom>
        </p:spPr>
      </p:pic>
    </p:spTree>
    <p:extLst>
      <p:ext uri="{BB962C8B-B14F-4D97-AF65-F5344CB8AC3E}">
        <p14:creationId xmlns:p14="http://schemas.microsoft.com/office/powerpoint/2010/main" val="98927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B6883D-2F04-DAB2-32E9-8A8F49C84F7C}"/>
              </a:ext>
            </a:extLst>
          </p:cNvPr>
          <p:cNvPicPr>
            <a:picLocks noChangeAspect="1"/>
          </p:cNvPicPr>
          <p:nvPr/>
        </p:nvPicPr>
        <p:blipFill>
          <a:blip r:embed="rId2"/>
          <a:stretch>
            <a:fillRect/>
          </a:stretch>
        </p:blipFill>
        <p:spPr>
          <a:xfrm>
            <a:off x="215660" y="323581"/>
            <a:ext cx="11542144" cy="6210838"/>
          </a:xfrm>
          <a:prstGeom prst="rect">
            <a:avLst/>
          </a:prstGeom>
        </p:spPr>
      </p:pic>
    </p:spTree>
    <p:extLst>
      <p:ext uri="{BB962C8B-B14F-4D97-AF65-F5344CB8AC3E}">
        <p14:creationId xmlns:p14="http://schemas.microsoft.com/office/powerpoint/2010/main" val="1383475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559D1-9152-4CA2-1D42-CF4432C58AF9}"/>
              </a:ext>
            </a:extLst>
          </p:cNvPr>
          <p:cNvPicPr>
            <a:picLocks noChangeAspect="1"/>
          </p:cNvPicPr>
          <p:nvPr/>
        </p:nvPicPr>
        <p:blipFill>
          <a:blip r:embed="rId2"/>
          <a:stretch>
            <a:fillRect/>
          </a:stretch>
        </p:blipFill>
        <p:spPr>
          <a:xfrm>
            <a:off x="301925" y="411218"/>
            <a:ext cx="11602528" cy="6035563"/>
          </a:xfrm>
          <a:prstGeom prst="rect">
            <a:avLst/>
          </a:prstGeom>
        </p:spPr>
      </p:pic>
    </p:spTree>
    <p:extLst>
      <p:ext uri="{BB962C8B-B14F-4D97-AF65-F5344CB8AC3E}">
        <p14:creationId xmlns:p14="http://schemas.microsoft.com/office/powerpoint/2010/main" val="238637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D1CE4-BE60-5113-4324-8189FFBAE476}"/>
              </a:ext>
            </a:extLst>
          </p:cNvPr>
          <p:cNvPicPr>
            <a:picLocks noChangeAspect="1"/>
          </p:cNvPicPr>
          <p:nvPr/>
        </p:nvPicPr>
        <p:blipFill>
          <a:blip r:embed="rId2"/>
          <a:stretch>
            <a:fillRect/>
          </a:stretch>
        </p:blipFill>
        <p:spPr>
          <a:xfrm>
            <a:off x="336430" y="403598"/>
            <a:ext cx="11533517" cy="6050804"/>
          </a:xfrm>
          <a:prstGeom prst="rect">
            <a:avLst/>
          </a:prstGeom>
        </p:spPr>
      </p:pic>
    </p:spTree>
    <p:extLst>
      <p:ext uri="{BB962C8B-B14F-4D97-AF65-F5344CB8AC3E}">
        <p14:creationId xmlns:p14="http://schemas.microsoft.com/office/powerpoint/2010/main" val="2334136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7F65DD-EF8B-6588-BCBD-E04DD16CFE13}"/>
              </a:ext>
            </a:extLst>
          </p:cNvPr>
          <p:cNvPicPr>
            <a:picLocks noChangeAspect="1"/>
          </p:cNvPicPr>
          <p:nvPr/>
        </p:nvPicPr>
        <p:blipFill>
          <a:blip r:embed="rId2"/>
          <a:stretch>
            <a:fillRect/>
          </a:stretch>
        </p:blipFill>
        <p:spPr>
          <a:xfrm>
            <a:off x="181155" y="373115"/>
            <a:ext cx="11680166" cy="6111770"/>
          </a:xfrm>
          <a:prstGeom prst="rect">
            <a:avLst/>
          </a:prstGeom>
        </p:spPr>
      </p:pic>
    </p:spTree>
    <p:extLst>
      <p:ext uri="{BB962C8B-B14F-4D97-AF65-F5344CB8AC3E}">
        <p14:creationId xmlns:p14="http://schemas.microsoft.com/office/powerpoint/2010/main" val="4271472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D237D-34CF-5F66-488E-94CDD8561E47}"/>
              </a:ext>
            </a:extLst>
          </p:cNvPr>
          <p:cNvPicPr>
            <a:picLocks noChangeAspect="1"/>
          </p:cNvPicPr>
          <p:nvPr/>
        </p:nvPicPr>
        <p:blipFill>
          <a:blip r:embed="rId2"/>
          <a:stretch>
            <a:fillRect/>
          </a:stretch>
        </p:blipFill>
        <p:spPr>
          <a:xfrm>
            <a:off x="276045" y="357874"/>
            <a:ext cx="11731925" cy="6142252"/>
          </a:xfrm>
          <a:prstGeom prst="rect">
            <a:avLst/>
          </a:prstGeom>
        </p:spPr>
      </p:pic>
    </p:spTree>
    <p:extLst>
      <p:ext uri="{BB962C8B-B14F-4D97-AF65-F5344CB8AC3E}">
        <p14:creationId xmlns:p14="http://schemas.microsoft.com/office/powerpoint/2010/main" val="737889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1B79E-6CCE-C93E-5987-D45A06A097C8}"/>
              </a:ext>
            </a:extLst>
          </p:cNvPr>
          <p:cNvSpPr>
            <a:spLocks noGrp="1"/>
          </p:cNvSpPr>
          <p:nvPr>
            <p:ph type="title"/>
          </p:nvPr>
        </p:nvSpPr>
        <p:spPr/>
        <p:txBody>
          <a:bodyPr/>
          <a:lstStyle/>
          <a:p>
            <a:r>
              <a:rPr lang="en-US" dirty="0"/>
              <a:t>Alpha-Beta Pruning III</a:t>
            </a:r>
          </a:p>
        </p:txBody>
      </p:sp>
      <p:sp>
        <p:nvSpPr>
          <p:cNvPr id="3" name="Content Placeholder 2">
            <a:extLst>
              <a:ext uri="{FF2B5EF4-FFF2-40B4-BE49-F238E27FC236}">
                <a16:creationId xmlns:a16="http://schemas.microsoft.com/office/drawing/2014/main" id="{21AEBCC3-7F92-9C50-BAE4-64046D27A174}"/>
              </a:ext>
            </a:extLst>
          </p:cNvPr>
          <p:cNvSpPr>
            <a:spLocks noGrp="1"/>
          </p:cNvSpPr>
          <p:nvPr>
            <p:ph idx="1"/>
          </p:nvPr>
        </p:nvSpPr>
        <p:spPr>
          <a:xfrm>
            <a:off x="838200" y="1825625"/>
            <a:ext cx="11195649" cy="4885726"/>
          </a:xfrm>
        </p:spPr>
        <p:txBody>
          <a:bodyPr>
            <a:normAutofit fontScale="85000" lnSpcReduction="10000"/>
          </a:bodyPr>
          <a:lstStyle/>
          <a:p>
            <a:r>
              <a:rPr lang="en-US" dirty="0"/>
              <a:t>Alpha-Beta is guaranteed to compute the same Minimax value for the root node as computed by Minimax</a:t>
            </a:r>
          </a:p>
          <a:p>
            <a:r>
              <a:rPr lang="en-US" dirty="0"/>
              <a:t>In the worst case Alpha-Beta does NO pruning, examining </a:t>
            </a:r>
            <a:r>
              <a:rPr lang="en-US" dirty="0" err="1"/>
              <a:t>b^d</a:t>
            </a:r>
            <a:r>
              <a:rPr lang="en-US" dirty="0"/>
              <a:t> leaf nodes, where each node has b children and a d-ply search is performed</a:t>
            </a:r>
          </a:p>
          <a:p>
            <a:r>
              <a:rPr lang="en-US" dirty="0"/>
              <a:t>In the best case, Alpha-Beta will examine only 2b^{d/2} leaf nodes. Hence if you hold fixed the number of leaf nodes when you can search twice as deep as Minimax!</a:t>
            </a:r>
          </a:p>
          <a:p>
            <a:r>
              <a:rPr lang="en-US" dirty="0"/>
              <a:t>The best case occurs when each player’s best move is the leftmost alternative (i.e. the first child generated). So, at MAX nodes the child with the largest value is generated first and at MIN nodes the child with the smallest value is generated first. This suggest that we should order the operators carefully</a:t>
            </a:r>
          </a:p>
          <a:p>
            <a:endParaRPr lang="en-US" dirty="0"/>
          </a:p>
          <a:p>
            <a:r>
              <a:rPr lang="en-US" sz="2800" dirty="0"/>
              <a:t>In the chess program Deep Blue, they found empirically that Alpha-Beta pruning meant that the average branching factor at each node was about 6 instead of about 35-40</a:t>
            </a:r>
            <a:endParaRPr lang="en-US" sz="3200" dirty="0"/>
          </a:p>
        </p:txBody>
      </p:sp>
    </p:spTree>
    <p:extLst>
      <p:ext uri="{BB962C8B-B14F-4D97-AF65-F5344CB8AC3E}">
        <p14:creationId xmlns:p14="http://schemas.microsoft.com/office/powerpoint/2010/main" val="2487640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A348D-7482-DF8B-D362-A77B26387BD9}"/>
              </a:ext>
            </a:extLst>
          </p:cNvPr>
          <p:cNvPicPr>
            <a:picLocks noChangeAspect="1"/>
          </p:cNvPicPr>
          <p:nvPr/>
        </p:nvPicPr>
        <p:blipFill>
          <a:blip r:embed="rId2"/>
          <a:stretch>
            <a:fillRect/>
          </a:stretch>
        </p:blipFill>
        <p:spPr>
          <a:xfrm>
            <a:off x="422694" y="399787"/>
            <a:ext cx="11421373" cy="6058425"/>
          </a:xfrm>
          <a:prstGeom prst="rect">
            <a:avLst/>
          </a:prstGeom>
        </p:spPr>
      </p:pic>
    </p:spTree>
    <p:extLst>
      <p:ext uri="{BB962C8B-B14F-4D97-AF65-F5344CB8AC3E}">
        <p14:creationId xmlns:p14="http://schemas.microsoft.com/office/powerpoint/2010/main" val="228307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055C5-A4BF-1F1F-4213-9350CCD3C8BA}"/>
              </a:ext>
            </a:extLst>
          </p:cNvPr>
          <p:cNvPicPr>
            <a:picLocks noChangeAspect="1"/>
          </p:cNvPicPr>
          <p:nvPr/>
        </p:nvPicPr>
        <p:blipFill>
          <a:blip r:embed="rId2"/>
          <a:stretch>
            <a:fillRect/>
          </a:stretch>
        </p:blipFill>
        <p:spPr>
          <a:xfrm>
            <a:off x="457200" y="335012"/>
            <a:ext cx="11197087" cy="6187976"/>
          </a:xfrm>
          <a:prstGeom prst="rect">
            <a:avLst/>
          </a:prstGeom>
        </p:spPr>
      </p:pic>
    </p:spTree>
    <p:extLst>
      <p:ext uri="{BB962C8B-B14F-4D97-AF65-F5344CB8AC3E}">
        <p14:creationId xmlns:p14="http://schemas.microsoft.com/office/powerpoint/2010/main" val="1249214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43677-9B8E-19A2-B822-63EAC5F38321}"/>
              </a:ext>
            </a:extLst>
          </p:cNvPr>
          <p:cNvPicPr>
            <a:picLocks noChangeAspect="1"/>
          </p:cNvPicPr>
          <p:nvPr/>
        </p:nvPicPr>
        <p:blipFill>
          <a:blip r:embed="rId2"/>
          <a:stretch>
            <a:fillRect/>
          </a:stretch>
        </p:blipFill>
        <p:spPr>
          <a:xfrm>
            <a:off x="481263" y="319770"/>
            <a:ext cx="11309684" cy="6218459"/>
          </a:xfrm>
          <a:prstGeom prst="rect">
            <a:avLst/>
          </a:prstGeom>
        </p:spPr>
      </p:pic>
    </p:spTree>
    <p:extLst>
      <p:ext uri="{BB962C8B-B14F-4D97-AF65-F5344CB8AC3E}">
        <p14:creationId xmlns:p14="http://schemas.microsoft.com/office/powerpoint/2010/main" val="2613889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5B469-3F82-5FBB-4F10-7FEA7C368C4D}"/>
              </a:ext>
            </a:extLst>
          </p:cNvPr>
          <p:cNvPicPr>
            <a:picLocks noChangeAspect="1"/>
          </p:cNvPicPr>
          <p:nvPr/>
        </p:nvPicPr>
        <p:blipFill>
          <a:blip r:embed="rId2"/>
          <a:stretch>
            <a:fillRect/>
          </a:stretch>
        </p:blipFill>
        <p:spPr>
          <a:xfrm>
            <a:off x="543465" y="350253"/>
            <a:ext cx="11205712" cy="6157494"/>
          </a:xfrm>
          <a:prstGeom prst="rect">
            <a:avLst/>
          </a:prstGeom>
        </p:spPr>
      </p:pic>
    </p:spTree>
    <p:extLst>
      <p:ext uri="{BB962C8B-B14F-4D97-AF65-F5344CB8AC3E}">
        <p14:creationId xmlns:p14="http://schemas.microsoft.com/office/powerpoint/2010/main" val="5372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25BD9-B2B4-8D77-77B9-AEB32E0C740C}"/>
              </a:ext>
            </a:extLst>
          </p:cNvPr>
          <p:cNvPicPr>
            <a:picLocks noChangeAspect="1"/>
          </p:cNvPicPr>
          <p:nvPr/>
        </p:nvPicPr>
        <p:blipFill>
          <a:blip r:embed="rId2"/>
          <a:stretch>
            <a:fillRect/>
          </a:stretch>
        </p:blipFill>
        <p:spPr>
          <a:xfrm>
            <a:off x="345057" y="384546"/>
            <a:ext cx="11507637" cy="6088908"/>
          </a:xfrm>
          <a:prstGeom prst="rect">
            <a:avLst/>
          </a:prstGeom>
        </p:spPr>
      </p:pic>
    </p:spTree>
    <p:extLst>
      <p:ext uri="{BB962C8B-B14F-4D97-AF65-F5344CB8AC3E}">
        <p14:creationId xmlns:p14="http://schemas.microsoft.com/office/powerpoint/2010/main" val="2417236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07C58-BEE7-C597-93F2-195B15744476}"/>
              </a:ext>
            </a:extLst>
          </p:cNvPr>
          <p:cNvPicPr>
            <a:picLocks noChangeAspect="1"/>
          </p:cNvPicPr>
          <p:nvPr/>
        </p:nvPicPr>
        <p:blipFill>
          <a:blip r:embed="rId2"/>
          <a:stretch>
            <a:fillRect/>
          </a:stretch>
        </p:blipFill>
        <p:spPr>
          <a:xfrm>
            <a:off x="155276" y="373115"/>
            <a:ext cx="11775056" cy="6111770"/>
          </a:xfrm>
          <a:prstGeom prst="rect">
            <a:avLst/>
          </a:prstGeom>
        </p:spPr>
      </p:pic>
    </p:spTree>
    <p:extLst>
      <p:ext uri="{BB962C8B-B14F-4D97-AF65-F5344CB8AC3E}">
        <p14:creationId xmlns:p14="http://schemas.microsoft.com/office/powerpoint/2010/main" val="1419428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EC84C-FB52-FCE6-B268-72C748EAF679}"/>
              </a:ext>
            </a:extLst>
          </p:cNvPr>
          <p:cNvPicPr>
            <a:picLocks noChangeAspect="1"/>
          </p:cNvPicPr>
          <p:nvPr/>
        </p:nvPicPr>
        <p:blipFill>
          <a:blip r:embed="rId2"/>
          <a:stretch>
            <a:fillRect/>
          </a:stretch>
        </p:blipFill>
        <p:spPr>
          <a:xfrm>
            <a:off x="189781" y="361684"/>
            <a:ext cx="11723298" cy="6134632"/>
          </a:xfrm>
          <a:prstGeom prst="rect">
            <a:avLst/>
          </a:prstGeom>
        </p:spPr>
      </p:pic>
    </p:spTree>
    <p:extLst>
      <p:ext uri="{BB962C8B-B14F-4D97-AF65-F5344CB8AC3E}">
        <p14:creationId xmlns:p14="http://schemas.microsoft.com/office/powerpoint/2010/main" val="2330353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75651-9BAC-FF31-14EB-0339494CD388}"/>
              </a:ext>
            </a:extLst>
          </p:cNvPr>
          <p:cNvPicPr>
            <a:picLocks noChangeAspect="1"/>
          </p:cNvPicPr>
          <p:nvPr/>
        </p:nvPicPr>
        <p:blipFill>
          <a:blip r:embed="rId2"/>
          <a:stretch>
            <a:fillRect/>
          </a:stretch>
        </p:blipFill>
        <p:spPr>
          <a:xfrm>
            <a:off x="414068" y="411218"/>
            <a:ext cx="11300604" cy="6035563"/>
          </a:xfrm>
          <a:prstGeom prst="rect">
            <a:avLst/>
          </a:prstGeom>
        </p:spPr>
      </p:pic>
    </p:spTree>
    <p:extLst>
      <p:ext uri="{BB962C8B-B14F-4D97-AF65-F5344CB8AC3E}">
        <p14:creationId xmlns:p14="http://schemas.microsoft.com/office/powerpoint/2010/main" val="1577029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5A8F7-EDDF-AAB3-A739-A3A74A70C0CE}"/>
              </a:ext>
            </a:extLst>
          </p:cNvPr>
          <p:cNvPicPr>
            <a:picLocks noChangeAspect="1"/>
          </p:cNvPicPr>
          <p:nvPr/>
        </p:nvPicPr>
        <p:blipFill>
          <a:blip r:embed="rId2"/>
          <a:stretch>
            <a:fillRect/>
          </a:stretch>
        </p:blipFill>
        <p:spPr>
          <a:xfrm>
            <a:off x="2015136" y="415029"/>
            <a:ext cx="8161727" cy="6027942"/>
          </a:xfrm>
          <a:prstGeom prst="rect">
            <a:avLst/>
          </a:prstGeom>
        </p:spPr>
      </p:pic>
    </p:spTree>
    <p:extLst>
      <p:ext uri="{BB962C8B-B14F-4D97-AF65-F5344CB8AC3E}">
        <p14:creationId xmlns:p14="http://schemas.microsoft.com/office/powerpoint/2010/main" val="2631636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55BE6-FE01-AD07-4E1E-0CDF571109EC}"/>
              </a:ext>
            </a:extLst>
          </p:cNvPr>
          <p:cNvPicPr>
            <a:picLocks noChangeAspect="1"/>
          </p:cNvPicPr>
          <p:nvPr/>
        </p:nvPicPr>
        <p:blipFill>
          <a:blip r:embed="rId2"/>
          <a:stretch>
            <a:fillRect/>
          </a:stretch>
        </p:blipFill>
        <p:spPr>
          <a:xfrm>
            <a:off x="293298" y="335012"/>
            <a:ext cx="11697419" cy="6187976"/>
          </a:xfrm>
          <a:prstGeom prst="rect">
            <a:avLst/>
          </a:prstGeom>
        </p:spPr>
      </p:pic>
    </p:spTree>
    <p:extLst>
      <p:ext uri="{BB962C8B-B14F-4D97-AF65-F5344CB8AC3E}">
        <p14:creationId xmlns:p14="http://schemas.microsoft.com/office/powerpoint/2010/main" val="3147503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61AC6-43BE-8D4E-FD68-1D19C644FF62}"/>
              </a:ext>
            </a:extLst>
          </p:cNvPr>
          <p:cNvPicPr>
            <a:picLocks noChangeAspect="1"/>
          </p:cNvPicPr>
          <p:nvPr/>
        </p:nvPicPr>
        <p:blipFill>
          <a:blip r:embed="rId2"/>
          <a:stretch>
            <a:fillRect/>
          </a:stretch>
        </p:blipFill>
        <p:spPr>
          <a:xfrm>
            <a:off x="491706" y="388356"/>
            <a:ext cx="11559396" cy="6081287"/>
          </a:xfrm>
          <a:prstGeom prst="rect">
            <a:avLst/>
          </a:prstGeom>
        </p:spPr>
      </p:pic>
    </p:spTree>
    <p:extLst>
      <p:ext uri="{BB962C8B-B14F-4D97-AF65-F5344CB8AC3E}">
        <p14:creationId xmlns:p14="http://schemas.microsoft.com/office/powerpoint/2010/main" val="3010556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76868-2182-F979-DFEF-714BCCADFA84}"/>
              </a:ext>
            </a:extLst>
          </p:cNvPr>
          <p:cNvPicPr>
            <a:picLocks noChangeAspect="1"/>
          </p:cNvPicPr>
          <p:nvPr/>
        </p:nvPicPr>
        <p:blipFill>
          <a:blip r:embed="rId2"/>
          <a:stretch>
            <a:fillRect/>
          </a:stretch>
        </p:blipFill>
        <p:spPr>
          <a:xfrm>
            <a:off x="353684" y="354063"/>
            <a:ext cx="11576648" cy="6149873"/>
          </a:xfrm>
          <a:prstGeom prst="rect">
            <a:avLst/>
          </a:prstGeom>
        </p:spPr>
      </p:pic>
    </p:spTree>
    <p:extLst>
      <p:ext uri="{BB962C8B-B14F-4D97-AF65-F5344CB8AC3E}">
        <p14:creationId xmlns:p14="http://schemas.microsoft.com/office/powerpoint/2010/main" val="2166274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0948E-2082-9C11-F53E-7C7F25238C51}"/>
              </a:ext>
            </a:extLst>
          </p:cNvPr>
          <p:cNvPicPr>
            <a:picLocks noChangeAspect="1"/>
          </p:cNvPicPr>
          <p:nvPr/>
        </p:nvPicPr>
        <p:blipFill>
          <a:blip r:embed="rId2"/>
          <a:stretch>
            <a:fillRect/>
          </a:stretch>
        </p:blipFill>
        <p:spPr>
          <a:xfrm>
            <a:off x="733245" y="392167"/>
            <a:ext cx="11248846" cy="6073666"/>
          </a:xfrm>
          <a:prstGeom prst="rect">
            <a:avLst/>
          </a:prstGeom>
        </p:spPr>
      </p:pic>
    </p:spTree>
    <p:extLst>
      <p:ext uri="{BB962C8B-B14F-4D97-AF65-F5344CB8AC3E}">
        <p14:creationId xmlns:p14="http://schemas.microsoft.com/office/powerpoint/2010/main" val="38498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5C5AB-4A04-4EC7-E7C1-D81FF59A83AE}"/>
              </a:ext>
            </a:extLst>
          </p:cNvPr>
          <p:cNvSpPr>
            <a:spLocks noGrp="1"/>
          </p:cNvSpPr>
          <p:nvPr>
            <p:ph type="title"/>
          </p:nvPr>
        </p:nvSpPr>
        <p:spPr/>
        <p:txBody>
          <a:bodyPr/>
          <a:lstStyle/>
          <a:p>
            <a:r>
              <a:rPr lang="en-US" dirty="0"/>
              <a:t>Two player games (deterministic, fully observable)</a:t>
            </a:r>
          </a:p>
        </p:txBody>
      </p:sp>
      <p:sp>
        <p:nvSpPr>
          <p:cNvPr id="3" name="Content Placeholder 2">
            <a:extLst>
              <a:ext uri="{FF2B5EF4-FFF2-40B4-BE49-F238E27FC236}">
                <a16:creationId xmlns:a16="http://schemas.microsoft.com/office/drawing/2014/main" id="{5727E722-B49D-FA93-F1C0-0F9DE9B79C87}"/>
              </a:ext>
            </a:extLst>
          </p:cNvPr>
          <p:cNvSpPr>
            <a:spLocks noGrp="1"/>
          </p:cNvSpPr>
          <p:nvPr>
            <p:ph idx="1"/>
          </p:nvPr>
        </p:nvSpPr>
        <p:spPr>
          <a:xfrm>
            <a:off x="838200" y="1825625"/>
            <a:ext cx="10515600" cy="4831849"/>
          </a:xfrm>
        </p:spPr>
        <p:txBody>
          <a:bodyPr>
            <a:normAutofit fontScale="92500" lnSpcReduction="20000"/>
          </a:bodyPr>
          <a:lstStyle/>
          <a:p>
            <a:pPr marL="0" indent="0">
              <a:buNone/>
            </a:pPr>
            <a:r>
              <a:rPr lang="en-US" dirty="0"/>
              <a:t>Max always moves first</a:t>
            </a:r>
          </a:p>
          <a:p>
            <a:pPr marL="0" indent="0">
              <a:buNone/>
            </a:pPr>
            <a:r>
              <a:rPr lang="en-US" dirty="0"/>
              <a:t>Min is the opponent</a:t>
            </a:r>
          </a:p>
          <a:p>
            <a:pPr marL="0" indent="0">
              <a:buNone/>
            </a:pPr>
            <a:endParaRPr lang="en-US" dirty="0"/>
          </a:p>
          <a:p>
            <a:pPr marL="0" indent="0">
              <a:buNone/>
            </a:pPr>
            <a:r>
              <a:rPr lang="en-US" dirty="0"/>
              <a:t>We have</a:t>
            </a:r>
          </a:p>
          <a:p>
            <a:r>
              <a:rPr lang="en-US" dirty="0"/>
              <a:t>An initial state</a:t>
            </a:r>
          </a:p>
          <a:p>
            <a:r>
              <a:rPr lang="en-US" dirty="0"/>
              <a:t>A set of operators</a:t>
            </a:r>
          </a:p>
          <a:p>
            <a:r>
              <a:rPr lang="en-US" dirty="0"/>
              <a:t>A terminal test (which tells us when the game is over)</a:t>
            </a:r>
          </a:p>
          <a:p>
            <a:r>
              <a:rPr lang="en-US" dirty="0"/>
              <a:t>A utility function (evaluation function)</a:t>
            </a:r>
          </a:p>
          <a:p>
            <a:pPr marL="0" indent="0">
              <a:buNone/>
            </a:pPr>
            <a:r>
              <a:rPr lang="en-US" dirty="0"/>
              <a:t>The utility function is like the heuristic function we have seen in the past, except it evaluates a node in terms of how good it is for each player. Positive values indicate states advantageous for Max, negative values indicate states advantageous for Min. Normally the closer to 1, the better things look for Max, the closer -1, the better things look for Min.</a:t>
            </a:r>
          </a:p>
        </p:txBody>
      </p:sp>
    </p:spTree>
    <p:extLst>
      <p:ext uri="{BB962C8B-B14F-4D97-AF65-F5344CB8AC3E}">
        <p14:creationId xmlns:p14="http://schemas.microsoft.com/office/powerpoint/2010/main" val="3693612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7F46C-B8FF-ADB3-8FD1-E2192B0DB58A}"/>
              </a:ext>
            </a:extLst>
          </p:cNvPr>
          <p:cNvPicPr>
            <a:picLocks noChangeAspect="1"/>
          </p:cNvPicPr>
          <p:nvPr/>
        </p:nvPicPr>
        <p:blipFill>
          <a:blip r:embed="rId2"/>
          <a:stretch>
            <a:fillRect/>
          </a:stretch>
        </p:blipFill>
        <p:spPr>
          <a:xfrm>
            <a:off x="293298" y="403598"/>
            <a:ext cx="11550770" cy="6050804"/>
          </a:xfrm>
          <a:prstGeom prst="rect">
            <a:avLst/>
          </a:prstGeom>
        </p:spPr>
      </p:pic>
    </p:spTree>
    <p:extLst>
      <p:ext uri="{BB962C8B-B14F-4D97-AF65-F5344CB8AC3E}">
        <p14:creationId xmlns:p14="http://schemas.microsoft.com/office/powerpoint/2010/main" val="997435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196EB-34D4-DAFD-FFC8-53BE06B0CAE3}"/>
              </a:ext>
            </a:extLst>
          </p:cNvPr>
          <p:cNvPicPr>
            <a:picLocks noChangeAspect="1"/>
          </p:cNvPicPr>
          <p:nvPr/>
        </p:nvPicPr>
        <p:blipFill>
          <a:blip r:embed="rId2"/>
          <a:stretch>
            <a:fillRect/>
          </a:stretch>
        </p:blipFill>
        <p:spPr>
          <a:xfrm>
            <a:off x="405443" y="411218"/>
            <a:ext cx="11179832" cy="6035563"/>
          </a:xfrm>
          <a:prstGeom prst="rect">
            <a:avLst/>
          </a:prstGeom>
        </p:spPr>
      </p:pic>
    </p:spTree>
    <p:extLst>
      <p:ext uri="{BB962C8B-B14F-4D97-AF65-F5344CB8AC3E}">
        <p14:creationId xmlns:p14="http://schemas.microsoft.com/office/powerpoint/2010/main" val="1140135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50DF-2D97-A28E-145F-3FF30745B0C5}"/>
              </a:ext>
            </a:extLst>
          </p:cNvPr>
          <p:cNvSpPr>
            <a:spLocks noGrp="1"/>
          </p:cNvSpPr>
          <p:nvPr>
            <p:ph type="title"/>
          </p:nvPr>
        </p:nvSpPr>
        <p:spPr/>
        <p:txBody>
          <a:bodyPr/>
          <a:lstStyle/>
          <a:p>
            <a:r>
              <a:rPr lang="en-US" dirty="0"/>
              <a:t>Solved Games</a:t>
            </a:r>
          </a:p>
        </p:txBody>
      </p:sp>
      <p:sp>
        <p:nvSpPr>
          <p:cNvPr id="3" name="Content Placeholder 2">
            <a:extLst>
              <a:ext uri="{FF2B5EF4-FFF2-40B4-BE49-F238E27FC236}">
                <a16:creationId xmlns:a16="http://schemas.microsoft.com/office/drawing/2014/main" id="{716224FA-6E4C-7F18-277C-BAA393E0996E}"/>
              </a:ext>
            </a:extLst>
          </p:cNvPr>
          <p:cNvSpPr>
            <a:spLocks noGrp="1"/>
          </p:cNvSpPr>
          <p:nvPr>
            <p:ph idx="1"/>
          </p:nvPr>
        </p:nvSpPr>
        <p:spPr/>
        <p:txBody>
          <a:bodyPr>
            <a:normAutofit fontScale="92500" lnSpcReduction="10000"/>
          </a:bodyPr>
          <a:lstStyle/>
          <a:p>
            <a:pPr marL="0" indent="0">
              <a:buNone/>
            </a:pPr>
            <a:r>
              <a:rPr lang="en-US" dirty="0"/>
              <a:t>A solved game is a game whose outcome (win, lose, draw, infinite) can be correctly predicted from any position, given that both players play perfectly. Games which have not been solved are said to be “unsolved”</a:t>
            </a:r>
          </a:p>
          <a:p>
            <a:endParaRPr lang="en-US" dirty="0"/>
          </a:p>
          <a:p>
            <a:pPr marL="0" indent="0">
              <a:buNone/>
            </a:pPr>
            <a:r>
              <a:rPr lang="en-US" dirty="0"/>
              <a:t>The most obvious way to solve a game, is to run the Minimax Algorithm all the way to the leaf nodes, and back up the scores to the root node. At that point, there are only four options</a:t>
            </a:r>
          </a:p>
          <a:p>
            <a:pPr lvl="1"/>
            <a:r>
              <a:rPr lang="en-US" dirty="0"/>
              <a:t>It is a win for first player</a:t>
            </a:r>
          </a:p>
          <a:p>
            <a:pPr lvl="1"/>
            <a:r>
              <a:rPr lang="en-US" dirty="0"/>
              <a:t>It is a win for second player</a:t>
            </a:r>
          </a:p>
          <a:p>
            <a:pPr lvl="1"/>
            <a:r>
              <a:rPr lang="en-US" dirty="0"/>
              <a:t>It is a draw</a:t>
            </a:r>
          </a:p>
          <a:p>
            <a:pPr lvl="1"/>
            <a:r>
              <a:rPr lang="en-US" dirty="0"/>
              <a:t>The game can be played forever, with no winner</a:t>
            </a:r>
          </a:p>
          <a:p>
            <a:pPr marL="0" indent="0">
              <a:buNone/>
            </a:pPr>
            <a:r>
              <a:rPr lang="en-US" dirty="0"/>
              <a:t>It is rare we can actually do this full search to the leaf nodes</a:t>
            </a:r>
          </a:p>
        </p:txBody>
      </p:sp>
    </p:spTree>
    <p:extLst>
      <p:ext uri="{BB962C8B-B14F-4D97-AF65-F5344CB8AC3E}">
        <p14:creationId xmlns:p14="http://schemas.microsoft.com/office/powerpoint/2010/main" val="173741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D4F769-2D98-844E-636A-074C9AC5B320}"/>
              </a:ext>
            </a:extLst>
          </p:cNvPr>
          <p:cNvPicPr>
            <a:picLocks noChangeAspect="1"/>
          </p:cNvPicPr>
          <p:nvPr/>
        </p:nvPicPr>
        <p:blipFill>
          <a:blip r:embed="rId2"/>
          <a:stretch>
            <a:fillRect/>
          </a:stretch>
        </p:blipFill>
        <p:spPr>
          <a:xfrm>
            <a:off x="457200" y="479804"/>
            <a:ext cx="11240219" cy="5898391"/>
          </a:xfrm>
          <a:prstGeom prst="rect">
            <a:avLst/>
          </a:prstGeom>
        </p:spPr>
      </p:pic>
    </p:spTree>
    <p:extLst>
      <p:ext uri="{BB962C8B-B14F-4D97-AF65-F5344CB8AC3E}">
        <p14:creationId xmlns:p14="http://schemas.microsoft.com/office/powerpoint/2010/main" val="3478301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7E600-7645-0E92-AD6C-8B594AE275B5}"/>
              </a:ext>
            </a:extLst>
          </p:cNvPr>
          <p:cNvPicPr>
            <a:picLocks noChangeAspect="1"/>
          </p:cNvPicPr>
          <p:nvPr/>
        </p:nvPicPr>
        <p:blipFill>
          <a:blip r:embed="rId2"/>
          <a:stretch>
            <a:fillRect/>
          </a:stretch>
        </p:blipFill>
        <p:spPr>
          <a:xfrm>
            <a:off x="353683" y="365494"/>
            <a:ext cx="11568023" cy="6127011"/>
          </a:xfrm>
          <a:prstGeom prst="rect">
            <a:avLst/>
          </a:prstGeom>
        </p:spPr>
      </p:pic>
    </p:spTree>
    <p:extLst>
      <p:ext uri="{BB962C8B-B14F-4D97-AF65-F5344CB8AC3E}">
        <p14:creationId xmlns:p14="http://schemas.microsoft.com/office/powerpoint/2010/main" val="279194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B071D8-6CC5-6A74-FBA1-60358EEF3561}"/>
              </a:ext>
            </a:extLst>
          </p:cNvPr>
          <p:cNvPicPr>
            <a:picLocks noChangeAspect="1"/>
          </p:cNvPicPr>
          <p:nvPr/>
        </p:nvPicPr>
        <p:blipFill>
          <a:blip r:embed="rId2"/>
          <a:stretch>
            <a:fillRect/>
          </a:stretch>
        </p:blipFill>
        <p:spPr>
          <a:xfrm>
            <a:off x="396815" y="514097"/>
            <a:ext cx="11352361" cy="5829805"/>
          </a:xfrm>
          <a:prstGeom prst="rect">
            <a:avLst/>
          </a:prstGeom>
        </p:spPr>
      </p:pic>
    </p:spTree>
    <p:extLst>
      <p:ext uri="{BB962C8B-B14F-4D97-AF65-F5344CB8AC3E}">
        <p14:creationId xmlns:p14="http://schemas.microsoft.com/office/powerpoint/2010/main" val="980932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6D77-765D-23DA-2636-E6E1E2B5D613}"/>
              </a:ext>
            </a:extLst>
          </p:cNvPr>
          <p:cNvSpPr>
            <a:spLocks noGrp="1"/>
          </p:cNvSpPr>
          <p:nvPr>
            <p:ph type="title"/>
          </p:nvPr>
        </p:nvSpPr>
        <p:spPr/>
        <p:txBody>
          <a:bodyPr/>
          <a:lstStyle/>
          <a:p>
            <a:r>
              <a:rPr lang="en-US" dirty="0"/>
              <a:t>Hex is solved</a:t>
            </a:r>
          </a:p>
        </p:txBody>
      </p:sp>
      <p:sp>
        <p:nvSpPr>
          <p:cNvPr id="3" name="Content Placeholder 2">
            <a:extLst>
              <a:ext uri="{FF2B5EF4-FFF2-40B4-BE49-F238E27FC236}">
                <a16:creationId xmlns:a16="http://schemas.microsoft.com/office/drawing/2014/main" id="{AC8457D3-5478-E7A5-998F-D7F59DA9FA22}"/>
              </a:ext>
            </a:extLst>
          </p:cNvPr>
          <p:cNvSpPr>
            <a:spLocks noGrp="1"/>
          </p:cNvSpPr>
          <p:nvPr>
            <p:ph idx="1"/>
          </p:nvPr>
        </p:nvSpPr>
        <p:spPr>
          <a:xfrm>
            <a:off x="596661" y="1361386"/>
            <a:ext cx="5364192" cy="3383142"/>
          </a:xfrm>
        </p:spPr>
        <p:txBody>
          <a:bodyPr>
            <a:normAutofit lnSpcReduction="10000"/>
          </a:bodyPr>
          <a:lstStyle/>
          <a:p>
            <a:pPr marL="0" indent="0">
              <a:buNone/>
            </a:pPr>
            <a:r>
              <a:rPr lang="en-US" dirty="0"/>
              <a:t>Hex is a win (for Max)</a:t>
            </a:r>
          </a:p>
          <a:p>
            <a:pPr marL="0" indent="0">
              <a:buNone/>
            </a:pPr>
            <a:endParaRPr lang="en-US" dirty="0"/>
          </a:p>
          <a:p>
            <a:pPr marL="0" indent="0">
              <a:buNone/>
            </a:pPr>
            <a:r>
              <a:rPr lang="en-US" dirty="0"/>
              <a:t>One way to solve a game is to build the entire search tree and run Minimax on it</a:t>
            </a:r>
          </a:p>
          <a:p>
            <a:pPr marL="0" indent="0">
              <a:buNone/>
            </a:pPr>
            <a:endParaRPr lang="en-US" dirty="0"/>
          </a:p>
          <a:p>
            <a:pPr marL="0" indent="0">
              <a:buNone/>
            </a:pPr>
            <a:r>
              <a:rPr lang="en-US" dirty="0"/>
              <a:t>However sometimes that is not necessary…</a:t>
            </a:r>
          </a:p>
        </p:txBody>
      </p:sp>
      <p:pic>
        <p:nvPicPr>
          <p:cNvPr id="4" name="Picture 3">
            <a:extLst>
              <a:ext uri="{FF2B5EF4-FFF2-40B4-BE49-F238E27FC236}">
                <a16:creationId xmlns:a16="http://schemas.microsoft.com/office/drawing/2014/main" id="{D1047556-C45A-81B2-D2EF-C126BD15A7FC}"/>
              </a:ext>
            </a:extLst>
          </p:cNvPr>
          <p:cNvPicPr>
            <a:picLocks noChangeAspect="1" noChangeArrowheads="1"/>
          </p:cNvPicPr>
          <p:nvPr/>
        </p:nvPicPr>
        <p:blipFill>
          <a:blip r:embed="rId2" cstate="print"/>
          <a:srcRect/>
          <a:stretch>
            <a:fillRect/>
          </a:stretch>
        </p:blipFill>
        <p:spPr bwMode="auto">
          <a:xfrm>
            <a:off x="8574862" y="365125"/>
            <a:ext cx="2857808" cy="2028826"/>
          </a:xfrm>
          <a:prstGeom prst="rect">
            <a:avLst/>
          </a:prstGeom>
          <a:noFill/>
        </p:spPr>
      </p:pic>
      <p:pic>
        <p:nvPicPr>
          <p:cNvPr id="5" name="Picture 4">
            <a:extLst>
              <a:ext uri="{FF2B5EF4-FFF2-40B4-BE49-F238E27FC236}">
                <a16:creationId xmlns:a16="http://schemas.microsoft.com/office/drawing/2014/main" id="{28F7D53C-6C8B-E185-56DF-B0149A5F4321}"/>
              </a:ext>
            </a:extLst>
          </p:cNvPr>
          <p:cNvPicPr>
            <a:picLocks noChangeAspect="1" noChangeArrowheads="1"/>
          </p:cNvPicPr>
          <p:nvPr/>
        </p:nvPicPr>
        <p:blipFill>
          <a:blip r:embed="rId2" cstate="print"/>
          <a:srcRect/>
          <a:stretch>
            <a:fillRect/>
          </a:stretch>
        </p:blipFill>
        <p:spPr bwMode="auto">
          <a:xfrm>
            <a:off x="8574862" y="2203195"/>
            <a:ext cx="2857808" cy="2028826"/>
          </a:xfrm>
          <a:prstGeom prst="rect">
            <a:avLst/>
          </a:prstGeom>
          <a:noFill/>
        </p:spPr>
      </p:pic>
      <p:pic>
        <p:nvPicPr>
          <p:cNvPr id="6" name="Picture 5">
            <a:extLst>
              <a:ext uri="{FF2B5EF4-FFF2-40B4-BE49-F238E27FC236}">
                <a16:creationId xmlns:a16="http://schemas.microsoft.com/office/drawing/2014/main" id="{863EACC1-B95A-8ACF-EAC7-1E1E2DF22244}"/>
              </a:ext>
            </a:extLst>
          </p:cNvPr>
          <p:cNvPicPr>
            <a:picLocks noChangeAspect="1" noChangeArrowheads="1"/>
          </p:cNvPicPr>
          <p:nvPr/>
        </p:nvPicPr>
        <p:blipFill>
          <a:blip r:embed="rId3" cstate="print"/>
          <a:srcRect/>
          <a:stretch>
            <a:fillRect/>
          </a:stretch>
        </p:blipFill>
        <p:spPr bwMode="auto">
          <a:xfrm>
            <a:off x="8529831" y="4248480"/>
            <a:ext cx="2857500" cy="2028826"/>
          </a:xfrm>
          <a:prstGeom prst="rect">
            <a:avLst/>
          </a:prstGeom>
          <a:noFill/>
        </p:spPr>
      </p:pic>
      <p:pic>
        <p:nvPicPr>
          <p:cNvPr id="7" name="Picture 6">
            <a:extLst>
              <a:ext uri="{FF2B5EF4-FFF2-40B4-BE49-F238E27FC236}">
                <a16:creationId xmlns:a16="http://schemas.microsoft.com/office/drawing/2014/main" id="{71D1C844-54D7-35CB-1FB4-A37481A60467}"/>
              </a:ext>
            </a:extLst>
          </p:cNvPr>
          <p:cNvPicPr>
            <a:picLocks noChangeAspect="1" noChangeArrowheads="1"/>
          </p:cNvPicPr>
          <p:nvPr/>
        </p:nvPicPr>
        <p:blipFill>
          <a:blip r:embed="rId4" cstate="print"/>
          <a:srcRect/>
          <a:stretch>
            <a:fillRect/>
          </a:stretch>
        </p:blipFill>
        <p:spPr bwMode="auto">
          <a:xfrm>
            <a:off x="993494" y="4744528"/>
            <a:ext cx="3183110" cy="2042726"/>
          </a:xfrm>
          <a:prstGeom prst="rect">
            <a:avLst/>
          </a:prstGeom>
          <a:noFill/>
        </p:spPr>
      </p:pic>
    </p:spTree>
    <p:extLst>
      <p:ext uri="{BB962C8B-B14F-4D97-AF65-F5344CB8AC3E}">
        <p14:creationId xmlns:p14="http://schemas.microsoft.com/office/powerpoint/2010/main" val="2624947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A38C08-C1C4-A527-C7B3-304E19D18042}"/>
              </a:ext>
            </a:extLst>
          </p:cNvPr>
          <p:cNvPicPr>
            <a:picLocks noChangeAspect="1"/>
          </p:cNvPicPr>
          <p:nvPr/>
        </p:nvPicPr>
        <p:blipFill>
          <a:blip r:embed="rId2"/>
          <a:stretch>
            <a:fillRect/>
          </a:stretch>
        </p:blipFill>
        <p:spPr>
          <a:xfrm>
            <a:off x="267419" y="430270"/>
            <a:ext cx="11360989" cy="5997460"/>
          </a:xfrm>
          <a:prstGeom prst="rect">
            <a:avLst/>
          </a:prstGeom>
        </p:spPr>
      </p:pic>
    </p:spTree>
    <p:extLst>
      <p:ext uri="{BB962C8B-B14F-4D97-AF65-F5344CB8AC3E}">
        <p14:creationId xmlns:p14="http://schemas.microsoft.com/office/powerpoint/2010/main" val="2494778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BE3B-F387-D12C-9D42-A6931A721A1B}"/>
              </a:ext>
            </a:extLst>
          </p:cNvPr>
          <p:cNvSpPr>
            <a:spLocks noGrp="1"/>
          </p:cNvSpPr>
          <p:nvPr>
            <p:ph type="title"/>
          </p:nvPr>
        </p:nvSpPr>
        <p:spPr>
          <a:xfrm>
            <a:off x="182592" y="103247"/>
            <a:ext cx="6873816" cy="595494"/>
          </a:xfrm>
        </p:spPr>
        <p:txBody>
          <a:bodyPr>
            <a:normAutofit fontScale="90000"/>
          </a:bodyPr>
          <a:lstStyle/>
          <a:p>
            <a:r>
              <a:rPr lang="en-US" dirty="0"/>
              <a:t>L game is solved!</a:t>
            </a:r>
          </a:p>
        </p:txBody>
      </p:sp>
      <p:sp>
        <p:nvSpPr>
          <p:cNvPr id="3" name="Content Placeholder 2">
            <a:extLst>
              <a:ext uri="{FF2B5EF4-FFF2-40B4-BE49-F238E27FC236}">
                <a16:creationId xmlns:a16="http://schemas.microsoft.com/office/drawing/2014/main" id="{1CA998A6-AA07-CE3A-C212-D90486016A3E}"/>
              </a:ext>
            </a:extLst>
          </p:cNvPr>
          <p:cNvSpPr>
            <a:spLocks noGrp="1"/>
          </p:cNvSpPr>
          <p:nvPr>
            <p:ph idx="1"/>
          </p:nvPr>
        </p:nvSpPr>
        <p:spPr>
          <a:xfrm>
            <a:off x="182592" y="833315"/>
            <a:ext cx="6019800" cy="4325281"/>
          </a:xfrm>
        </p:spPr>
        <p:txBody>
          <a:bodyPr>
            <a:normAutofit fontScale="92500" lnSpcReduction="10000"/>
          </a:bodyPr>
          <a:lstStyle/>
          <a:p>
            <a:pPr marL="0" indent="0">
              <a:buNone/>
            </a:pPr>
            <a:r>
              <a:rPr lang="en-US" dirty="0"/>
              <a:t>The L game is infinite</a:t>
            </a:r>
          </a:p>
          <a:p>
            <a:pPr marL="0" indent="0">
              <a:buNone/>
            </a:pPr>
            <a:endParaRPr lang="en-US" dirty="0"/>
          </a:p>
          <a:p>
            <a:pPr marL="0" indent="0">
              <a:buNone/>
            </a:pPr>
            <a:r>
              <a:rPr lang="en-US" dirty="0"/>
              <a:t>There are only 2296 possible arrangements. Only 30 of them are winning positions (15 for each color) However, both perfect players can avoid being forced into a losing position</a:t>
            </a:r>
          </a:p>
          <a:p>
            <a:pPr marL="0" indent="0">
              <a:buNone/>
            </a:pPr>
            <a:endParaRPr lang="en-US" dirty="0"/>
          </a:p>
          <a:p>
            <a:pPr marL="0" indent="0">
              <a:buNone/>
            </a:pPr>
            <a:r>
              <a:rPr lang="en-US" dirty="0"/>
              <a:t>Of course, this does not mean that if two humans play that there will be no winner/loser</a:t>
            </a:r>
          </a:p>
        </p:txBody>
      </p:sp>
      <p:pic>
        <p:nvPicPr>
          <p:cNvPr id="4" name="Picture 3">
            <a:extLst>
              <a:ext uri="{FF2B5EF4-FFF2-40B4-BE49-F238E27FC236}">
                <a16:creationId xmlns:a16="http://schemas.microsoft.com/office/drawing/2014/main" id="{B265E76D-3164-4CFF-B31B-2A05BA8E2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009" y="103247"/>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9">
            <a:extLst>
              <a:ext uri="{FF2B5EF4-FFF2-40B4-BE49-F238E27FC236}">
                <a16:creationId xmlns:a16="http://schemas.microsoft.com/office/drawing/2014/main" id="{181EE202-E02D-479B-8B18-322CD0E0B422}"/>
              </a:ext>
            </a:extLst>
          </p:cNvPr>
          <p:cNvSpPr txBox="1"/>
          <p:nvPr/>
        </p:nvSpPr>
        <p:spPr>
          <a:xfrm>
            <a:off x="8306759" y="2109982"/>
            <a:ext cx="3460750" cy="2862322"/>
          </a:xfrm>
          <a:prstGeom prst="rect">
            <a:avLst/>
          </a:prstGeom>
          <a:noFill/>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l"/>
            <a:r>
              <a:rPr lang="en-US" sz="1200" dirty="0"/>
              <a:t>On each turn, a player must first move their L piece, and then may optionally move either one of the neutral pieces. The game is won by leaving the opponent unable to move their L piece to a new position.</a:t>
            </a:r>
          </a:p>
          <a:p>
            <a:pPr algn="l"/>
            <a:r>
              <a:rPr lang="en-US" sz="1200" dirty="0"/>
              <a:t>Pieces may not overlap or cover other pieces. On moving the L piece, it is picked up and then placed in empty squares anywhere on the board. It may be rotated or even flipped over in doing so; the only rule is that it must end in a different position from the position it started—thus covering at least one square it did not previously cover. </a:t>
            </a:r>
          </a:p>
          <a:p>
            <a:pPr algn="l"/>
            <a:r>
              <a:rPr lang="en-US" sz="1200" dirty="0"/>
              <a:t>To move a neutral piece, a player simply picks it up then places it in an empty square anywhere on the board.</a:t>
            </a:r>
          </a:p>
        </p:txBody>
      </p:sp>
      <p:pic>
        <p:nvPicPr>
          <p:cNvPr id="6" name="Picture 5">
            <a:extLst>
              <a:ext uri="{FF2B5EF4-FFF2-40B4-BE49-F238E27FC236}">
                <a16:creationId xmlns:a16="http://schemas.microsoft.com/office/drawing/2014/main" id="{E81E39BE-992E-413B-8E9A-2E84DC906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2795" y="4818213"/>
            <a:ext cx="2667000" cy="1638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1">
            <a:extLst>
              <a:ext uri="{FF2B5EF4-FFF2-40B4-BE49-F238E27FC236}">
                <a16:creationId xmlns:a16="http://schemas.microsoft.com/office/drawing/2014/main" id="{3BD82ADB-36D9-4182-864F-5CCF385E7AE1}"/>
              </a:ext>
            </a:extLst>
          </p:cNvPr>
          <p:cNvSpPr txBox="1"/>
          <p:nvPr/>
        </p:nvSpPr>
        <p:spPr>
          <a:xfrm>
            <a:off x="9072189" y="6456513"/>
            <a:ext cx="2208212" cy="276999"/>
          </a:xfrm>
          <a:prstGeom prst="rect">
            <a:avLst/>
          </a:prstGeom>
          <a:noFill/>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1200" dirty="0"/>
              <a:t>Blue has won, red has no move</a:t>
            </a:r>
          </a:p>
        </p:txBody>
      </p:sp>
      <p:sp>
        <p:nvSpPr>
          <p:cNvPr id="8" name="TextBox 2">
            <a:extLst>
              <a:ext uri="{FF2B5EF4-FFF2-40B4-BE49-F238E27FC236}">
                <a16:creationId xmlns:a16="http://schemas.microsoft.com/office/drawing/2014/main" id="{7E9E44D1-FDBF-446C-AABD-9E496524DDDA}"/>
              </a:ext>
            </a:extLst>
          </p:cNvPr>
          <p:cNvSpPr txBox="1"/>
          <p:nvPr/>
        </p:nvSpPr>
        <p:spPr>
          <a:xfrm>
            <a:off x="182592" y="5452697"/>
            <a:ext cx="4993675"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sz="1800" dirty="0"/>
              <a:t>Play online: https://hwwmath.looiwenli.com/l-game</a:t>
            </a:r>
          </a:p>
        </p:txBody>
      </p:sp>
    </p:spTree>
    <p:extLst>
      <p:ext uri="{BB962C8B-B14F-4D97-AF65-F5344CB8AC3E}">
        <p14:creationId xmlns:p14="http://schemas.microsoft.com/office/powerpoint/2010/main" val="2959411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F28F-43C6-747B-756C-129D01324ECB}"/>
              </a:ext>
            </a:extLst>
          </p:cNvPr>
          <p:cNvSpPr>
            <a:spLocks noGrp="1"/>
          </p:cNvSpPr>
          <p:nvPr>
            <p:ph type="title"/>
          </p:nvPr>
        </p:nvSpPr>
        <p:spPr/>
        <p:txBody>
          <a:bodyPr/>
          <a:lstStyle/>
          <a:p>
            <a:r>
              <a:rPr lang="en-US" dirty="0"/>
              <a:t>Checkers is Solved!</a:t>
            </a:r>
          </a:p>
        </p:txBody>
      </p:sp>
      <p:sp>
        <p:nvSpPr>
          <p:cNvPr id="3" name="Content Placeholder 2">
            <a:extLst>
              <a:ext uri="{FF2B5EF4-FFF2-40B4-BE49-F238E27FC236}">
                <a16:creationId xmlns:a16="http://schemas.microsoft.com/office/drawing/2014/main" id="{BC4B9D1B-3326-5BC4-020A-DDB621C42FB8}"/>
              </a:ext>
            </a:extLst>
          </p:cNvPr>
          <p:cNvSpPr>
            <a:spLocks noGrp="1"/>
          </p:cNvSpPr>
          <p:nvPr>
            <p:ph idx="1"/>
          </p:nvPr>
        </p:nvSpPr>
        <p:spPr/>
        <p:txBody>
          <a:bodyPr/>
          <a:lstStyle/>
          <a:p>
            <a:pPr marL="0" indent="0">
              <a:buNone/>
            </a:pPr>
            <a:r>
              <a:rPr lang="en-US" dirty="0"/>
              <a:t>Checkers is a draw</a:t>
            </a:r>
          </a:p>
          <a:p>
            <a:pPr marL="0" indent="0">
              <a:buNone/>
            </a:pPr>
            <a:endParaRPr lang="en-US" dirty="0"/>
          </a:p>
          <a:p>
            <a:pPr marL="0" indent="0">
              <a:buNone/>
            </a:pPr>
            <a:r>
              <a:rPr lang="en-US" dirty="0"/>
              <a:t>The game of checkers has roughly 500 billion </a:t>
            </a:r>
            <a:r>
              <a:rPr lang="en-US" dirty="0" err="1"/>
              <a:t>billion</a:t>
            </a:r>
            <a:r>
              <a:rPr lang="en-US" dirty="0"/>
              <a:t> possible positions (5 x 10^20). The task of solving the game, </a:t>
            </a:r>
            <a:r>
              <a:rPr lang="en-US" dirty="0" err="1"/>
              <a:t>determing</a:t>
            </a:r>
            <a:r>
              <a:rPr lang="en-US" dirty="0"/>
              <a:t> the final result in a game with no mistakes made by either player is daunting. From 1989 to 2007, almost continuously, dozens of computers have been working on solving checkers, applying-state-of-the-art artificial intelligence techniques to the proving process</a:t>
            </a:r>
          </a:p>
        </p:txBody>
      </p:sp>
    </p:spTree>
    <p:extLst>
      <p:ext uri="{BB962C8B-B14F-4D97-AF65-F5344CB8AC3E}">
        <p14:creationId xmlns:p14="http://schemas.microsoft.com/office/powerpoint/2010/main" val="310015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2179-A87E-4B59-6858-8CE57BB4E0F9}"/>
              </a:ext>
            </a:extLst>
          </p:cNvPr>
          <p:cNvSpPr>
            <a:spLocks noGrp="1"/>
          </p:cNvSpPr>
          <p:nvPr>
            <p:ph type="title"/>
          </p:nvPr>
        </p:nvSpPr>
        <p:spPr/>
        <p:txBody>
          <a:bodyPr/>
          <a:lstStyle/>
          <a:p>
            <a:r>
              <a:rPr lang="en-US" dirty="0"/>
              <a:t>Two Player Games (deterministic, fully observable)</a:t>
            </a:r>
          </a:p>
        </p:txBody>
      </p:sp>
      <p:sp>
        <p:nvSpPr>
          <p:cNvPr id="3" name="Content Placeholder 2">
            <a:extLst>
              <a:ext uri="{FF2B5EF4-FFF2-40B4-BE49-F238E27FC236}">
                <a16:creationId xmlns:a16="http://schemas.microsoft.com/office/drawing/2014/main" id="{79ED252A-F22F-4CEE-97F0-F44AD9FF9F2B}"/>
              </a:ext>
            </a:extLst>
          </p:cNvPr>
          <p:cNvSpPr>
            <a:spLocks noGrp="1"/>
          </p:cNvSpPr>
          <p:nvPr>
            <p:ph idx="1"/>
          </p:nvPr>
        </p:nvSpPr>
        <p:spPr/>
        <p:txBody>
          <a:bodyPr>
            <a:normAutofit fontScale="92500" lnSpcReduction="20000"/>
          </a:bodyPr>
          <a:lstStyle/>
          <a:p>
            <a:pPr marL="0" indent="0">
              <a:buNone/>
            </a:pPr>
            <a:r>
              <a:rPr lang="en-US" i="1" dirty="0"/>
              <a:t>Max always moves first</a:t>
            </a:r>
          </a:p>
          <a:p>
            <a:pPr marL="0" indent="0">
              <a:buNone/>
            </a:pPr>
            <a:r>
              <a:rPr lang="en-US" i="1" dirty="0"/>
              <a:t>Min is the opponent</a:t>
            </a:r>
          </a:p>
          <a:p>
            <a:pPr marL="0" indent="0">
              <a:buNone/>
            </a:pPr>
            <a:endParaRPr lang="en-US" i="1" dirty="0"/>
          </a:p>
          <a:p>
            <a:pPr marL="0" indent="0">
              <a:buNone/>
            </a:pPr>
            <a:r>
              <a:rPr lang="en-US" i="1" dirty="0"/>
              <a:t>We have</a:t>
            </a:r>
          </a:p>
          <a:p>
            <a:r>
              <a:rPr lang="en-US" i="1" dirty="0"/>
              <a:t>An initial state</a:t>
            </a:r>
          </a:p>
          <a:p>
            <a:r>
              <a:rPr lang="en-US" i="1" dirty="0"/>
              <a:t>A set of operators</a:t>
            </a:r>
          </a:p>
          <a:p>
            <a:r>
              <a:rPr lang="en-US" dirty="0"/>
              <a:t>A terminal test (which tells us when the game is over)</a:t>
            </a:r>
          </a:p>
          <a:p>
            <a:r>
              <a:rPr lang="en-US" dirty="0"/>
              <a:t>A utility function (evaluation function)</a:t>
            </a:r>
          </a:p>
          <a:p>
            <a:endParaRPr lang="en-US" dirty="0"/>
          </a:p>
          <a:p>
            <a:r>
              <a:rPr lang="en-US" dirty="0"/>
              <a:t>Sometimes the utility function can double as the terminal test. For example, if it returns exactly plus or minus 1.</a:t>
            </a:r>
          </a:p>
          <a:p>
            <a:pPr marL="0" indent="0">
              <a:buNone/>
            </a:pPr>
            <a:endParaRPr lang="en-US" dirty="0"/>
          </a:p>
        </p:txBody>
      </p:sp>
    </p:spTree>
    <p:extLst>
      <p:ext uri="{BB962C8B-B14F-4D97-AF65-F5344CB8AC3E}">
        <p14:creationId xmlns:p14="http://schemas.microsoft.com/office/powerpoint/2010/main" val="70459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2C470D-8FFB-AA19-D932-979806DEDF8D}"/>
              </a:ext>
            </a:extLst>
          </p:cNvPr>
          <p:cNvPicPr>
            <a:picLocks noChangeAspect="1"/>
          </p:cNvPicPr>
          <p:nvPr/>
        </p:nvPicPr>
        <p:blipFill>
          <a:blip r:embed="rId2"/>
          <a:stretch>
            <a:fillRect/>
          </a:stretch>
        </p:blipFill>
        <p:spPr>
          <a:xfrm>
            <a:off x="250166" y="430270"/>
            <a:ext cx="11602528" cy="5997460"/>
          </a:xfrm>
          <a:prstGeom prst="rect">
            <a:avLst/>
          </a:prstGeom>
        </p:spPr>
      </p:pic>
    </p:spTree>
    <p:extLst>
      <p:ext uri="{BB962C8B-B14F-4D97-AF65-F5344CB8AC3E}">
        <p14:creationId xmlns:p14="http://schemas.microsoft.com/office/powerpoint/2010/main" val="2847507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DC16B5-A7D9-5952-F07A-710949580EB1}"/>
              </a:ext>
            </a:extLst>
          </p:cNvPr>
          <p:cNvPicPr>
            <a:picLocks noChangeAspect="1"/>
          </p:cNvPicPr>
          <p:nvPr/>
        </p:nvPicPr>
        <p:blipFill>
          <a:blip r:embed="rId2"/>
          <a:stretch>
            <a:fillRect/>
          </a:stretch>
        </p:blipFill>
        <p:spPr>
          <a:xfrm>
            <a:off x="405442" y="453132"/>
            <a:ext cx="11033183" cy="5951736"/>
          </a:xfrm>
          <a:prstGeom prst="rect">
            <a:avLst/>
          </a:prstGeom>
        </p:spPr>
      </p:pic>
    </p:spTree>
    <p:extLst>
      <p:ext uri="{BB962C8B-B14F-4D97-AF65-F5344CB8AC3E}">
        <p14:creationId xmlns:p14="http://schemas.microsoft.com/office/powerpoint/2010/main" val="2449673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7C3E-78EE-EBE6-AC1D-89CB377CB68A}"/>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320A025F-38AA-6360-5F1C-7EB0F3F1FBBE}"/>
              </a:ext>
            </a:extLst>
          </p:cNvPr>
          <p:cNvSpPr>
            <a:spLocks noGrp="1"/>
          </p:cNvSpPr>
          <p:nvPr>
            <p:ph idx="1"/>
          </p:nvPr>
        </p:nvSpPr>
        <p:spPr/>
        <p:txBody>
          <a:bodyPr>
            <a:normAutofit lnSpcReduction="10000"/>
          </a:bodyPr>
          <a:lstStyle/>
          <a:p>
            <a:r>
              <a:rPr lang="en-US" dirty="0"/>
              <a:t>For Adversarial Search</a:t>
            </a:r>
          </a:p>
          <a:p>
            <a:endParaRPr lang="en-US" dirty="0"/>
          </a:p>
          <a:p>
            <a:r>
              <a:rPr lang="en-US" dirty="0"/>
              <a:t>Minimax is the optimal algorithm</a:t>
            </a:r>
          </a:p>
          <a:p>
            <a:r>
              <a:rPr lang="en-US" dirty="0"/>
              <a:t>We can almost never use Minimax, because of its time complexity.</a:t>
            </a:r>
          </a:p>
          <a:p>
            <a:r>
              <a:rPr lang="en-US" dirty="0"/>
              <a:t>We can use depth-limited Minimax, to go as deep as possible in the time allowed</a:t>
            </a:r>
          </a:p>
          <a:p>
            <a:r>
              <a:rPr lang="en-US" dirty="0"/>
              <a:t>A clever pruning trick alpha-beta search, let us go about twice as deep (in the best case)</a:t>
            </a:r>
          </a:p>
          <a:p>
            <a:r>
              <a:rPr lang="en-US" dirty="0"/>
              <a:t>Since that is all there is for search (but see later), all the research is spent on better evaluation functions</a:t>
            </a:r>
          </a:p>
        </p:txBody>
      </p:sp>
    </p:spTree>
    <p:extLst>
      <p:ext uri="{BB962C8B-B14F-4D97-AF65-F5344CB8AC3E}">
        <p14:creationId xmlns:p14="http://schemas.microsoft.com/office/powerpoint/2010/main" val="387834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4054-8E5D-4037-8767-75E3B87E4257}"/>
              </a:ext>
            </a:extLst>
          </p:cNvPr>
          <p:cNvSpPr>
            <a:spLocks noGrp="1"/>
          </p:cNvSpPr>
          <p:nvPr>
            <p:ph type="title"/>
          </p:nvPr>
        </p:nvSpPr>
        <p:spPr/>
        <p:txBody>
          <a:bodyPr/>
          <a:lstStyle/>
          <a:p>
            <a:r>
              <a:rPr lang="en-US" dirty="0"/>
              <a:t>Two Player Games (Deterministic, fully observable)</a:t>
            </a:r>
          </a:p>
        </p:txBody>
      </p:sp>
      <p:sp>
        <p:nvSpPr>
          <p:cNvPr id="3" name="Content Placeholder 2">
            <a:extLst>
              <a:ext uri="{FF2B5EF4-FFF2-40B4-BE49-F238E27FC236}">
                <a16:creationId xmlns:a16="http://schemas.microsoft.com/office/drawing/2014/main" id="{D7B75BF3-6C18-DB15-9280-4F1CEF7205CF}"/>
              </a:ext>
            </a:extLst>
          </p:cNvPr>
          <p:cNvSpPr>
            <a:spLocks noGrp="1"/>
          </p:cNvSpPr>
          <p:nvPr>
            <p:ph idx="1"/>
          </p:nvPr>
        </p:nvSpPr>
        <p:spPr/>
        <p:txBody>
          <a:bodyPr/>
          <a:lstStyle/>
          <a:p>
            <a:pPr marL="0" indent="0">
              <a:buNone/>
            </a:pPr>
            <a:r>
              <a:rPr lang="en-US" dirty="0"/>
              <a:t>Assumption</a:t>
            </a:r>
          </a:p>
          <a:p>
            <a:pPr marL="0" indent="0">
              <a:buNone/>
            </a:pPr>
            <a:endParaRPr lang="en-US" dirty="0"/>
          </a:p>
          <a:p>
            <a:pPr marL="0" indent="0">
              <a:buNone/>
            </a:pPr>
            <a:r>
              <a:rPr lang="en-US" dirty="0"/>
              <a:t>We are assuming that both players are rational, and always make the optimal decision, with whatever information they have.</a:t>
            </a:r>
          </a:p>
        </p:txBody>
      </p:sp>
    </p:spTree>
    <p:extLst>
      <p:ext uri="{BB962C8B-B14F-4D97-AF65-F5344CB8AC3E}">
        <p14:creationId xmlns:p14="http://schemas.microsoft.com/office/powerpoint/2010/main" val="287061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FE7C3-CAC0-9BCE-B38A-1FF312ED3BC6}"/>
              </a:ext>
            </a:extLst>
          </p:cNvPr>
          <p:cNvSpPr>
            <a:spLocks noGrp="1"/>
          </p:cNvSpPr>
          <p:nvPr>
            <p:ph type="title"/>
          </p:nvPr>
        </p:nvSpPr>
        <p:spPr/>
        <p:txBody>
          <a:bodyPr/>
          <a:lstStyle/>
          <a:p>
            <a:r>
              <a:rPr lang="en-US" dirty="0"/>
              <a:t>Adversarial Search Beyond Games</a:t>
            </a:r>
          </a:p>
        </p:txBody>
      </p:sp>
      <p:sp>
        <p:nvSpPr>
          <p:cNvPr id="3" name="Content Placeholder 2">
            <a:extLst>
              <a:ext uri="{FF2B5EF4-FFF2-40B4-BE49-F238E27FC236}">
                <a16:creationId xmlns:a16="http://schemas.microsoft.com/office/drawing/2014/main" id="{FA602812-30B0-6AD9-449C-F90958E90AD3}"/>
              </a:ext>
            </a:extLst>
          </p:cNvPr>
          <p:cNvSpPr>
            <a:spLocks noGrp="1"/>
          </p:cNvSpPr>
          <p:nvPr>
            <p:ph idx="1"/>
          </p:nvPr>
        </p:nvSpPr>
        <p:spPr/>
        <p:txBody>
          <a:bodyPr/>
          <a:lstStyle/>
          <a:p>
            <a:r>
              <a:rPr lang="en-US" dirty="0"/>
              <a:t>Adversarial search can be applied to economics, business, politics and war!</a:t>
            </a:r>
          </a:p>
          <a:p>
            <a:endParaRPr lang="en-US" dirty="0"/>
          </a:p>
          <a:p>
            <a:r>
              <a:rPr lang="en-US" dirty="0"/>
              <a:t>We will gloss over such considerations here</a:t>
            </a:r>
          </a:p>
        </p:txBody>
      </p:sp>
    </p:spTree>
    <p:extLst>
      <p:ext uri="{BB962C8B-B14F-4D97-AF65-F5344CB8AC3E}">
        <p14:creationId xmlns:p14="http://schemas.microsoft.com/office/powerpoint/2010/main" val="411019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6683E8-3BB6-2538-897C-D1792A3AB5FB}"/>
              </a:ext>
            </a:extLst>
          </p:cNvPr>
          <p:cNvPicPr>
            <a:picLocks noChangeAspect="1"/>
          </p:cNvPicPr>
          <p:nvPr/>
        </p:nvPicPr>
        <p:blipFill>
          <a:blip r:embed="rId2"/>
          <a:stretch>
            <a:fillRect/>
          </a:stretch>
        </p:blipFill>
        <p:spPr>
          <a:xfrm>
            <a:off x="352926" y="376925"/>
            <a:ext cx="11229473" cy="6104149"/>
          </a:xfrm>
          <a:prstGeom prst="rect">
            <a:avLst/>
          </a:prstGeom>
        </p:spPr>
      </p:pic>
    </p:spTree>
    <p:extLst>
      <p:ext uri="{BB962C8B-B14F-4D97-AF65-F5344CB8AC3E}">
        <p14:creationId xmlns:p14="http://schemas.microsoft.com/office/powerpoint/2010/main" val="3866835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1559</Words>
  <Application>Microsoft Office PowerPoint</Application>
  <PresentationFormat>Widescreen</PresentationFormat>
  <Paragraphs>148</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CS 170 Segment 4 adversarial search</vt:lpstr>
      <vt:lpstr>PowerPoint Presentation</vt:lpstr>
      <vt:lpstr>Adversarial Search (game playing search)</vt:lpstr>
      <vt:lpstr>PowerPoint Presentation</vt:lpstr>
      <vt:lpstr>Two player games (deterministic, fully observable)</vt:lpstr>
      <vt:lpstr>Two Player Games (deterministic, fully observable)</vt:lpstr>
      <vt:lpstr>Two Player Games (Deterministic, fully observable)</vt:lpstr>
      <vt:lpstr>Adversarial Search Beyond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Minimax Algorithm</vt:lpstr>
      <vt:lpstr>PowerPoint Presentation</vt:lpstr>
      <vt:lpstr>PowerPoint Presentation</vt:lpstr>
      <vt:lpstr>PowerPoint Presentation</vt:lpstr>
      <vt:lpstr>PowerPoint Presentation</vt:lpstr>
      <vt:lpstr>PowerPoint Presentation</vt:lpstr>
      <vt:lpstr>Although the Minimax algorithm is optimal, there is a problem…</vt:lpstr>
      <vt:lpstr>Depth Limited Minimax Search</vt:lpstr>
      <vt:lpstr>Example utility functions I</vt:lpstr>
      <vt:lpstr>PowerPoint Presentation</vt:lpstr>
      <vt:lpstr>Example Utility Functions III</vt:lpstr>
      <vt:lpstr>Utility Functions</vt:lpstr>
      <vt:lpstr>Take home Message</vt:lpstr>
      <vt:lpstr>Alpha-Beta Pruning I</vt:lpstr>
      <vt:lpstr>PowerPoint Presentation</vt:lpstr>
      <vt:lpstr>PowerPoint Presentation</vt:lpstr>
      <vt:lpstr>PowerPoint Presentation</vt:lpstr>
      <vt:lpstr>PowerPoint Presentation</vt:lpstr>
      <vt:lpstr>PowerPoint Presentation</vt:lpstr>
      <vt:lpstr>Alpha-Beta Pruning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Solved Games</vt:lpstr>
      <vt:lpstr>PowerPoint Presentation</vt:lpstr>
      <vt:lpstr>PowerPoint Presentation</vt:lpstr>
      <vt:lpstr>PowerPoint Presentation</vt:lpstr>
      <vt:lpstr>Hex is solved</vt:lpstr>
      <vt:lpstr>PowerPoint Presentation</vt:lpstr>
      <vt:lpstr>L game is solved!</vt:lpstr>
      <vt:lpstr>Checkers is Solved!</vt:lpstr>
      <vt:lpstr>PowerPoint Presentation</vt:lpstr>
      <vt:lpstr>PowerPoint Presentation</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170 Segment 4 adversarial search</dc:title>
  <dc:creator>Charles Seager</dc:creator>
  <cp:lastModifiedBy>Charles Seager</cp:lastModifiedBy>
  <cp:revision>2</cp:revision>
  <dcterms:created xsi:type="dcterms:W3CDTF">2024-02-01T17:42:50Z</dcterms:created>
  <dcterms:modified xsi:type="dcterms:W3CDTF">2024-02-02T01:15:43Z</dcterms:modified>
</cp:coreProperties>
</file>